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98" r:id="rId1"/>
  </p:sldMasterIdLst>
  <p:notesMasterIdLst>
    <p:notesMasterId r:id="rId15"/>
  </p:notesMasterIdLst>
  <p:handoutMasterIdLst>
    <p:handoutMasterId r:id="rId16"/>
  </p:handoutMasterIdLst>
  <p:sldIdLst>
    <p:sldId id="354" r:id="rId2"/>
    <p:sldId id="411" r:id="rId3"/>
    <p:sldId id="412" r:id="rId4"/>
    <p:sldId id="400" r:id="rId5"/>
    <p:sldId id="415" r:id="rId6"/>
    <p:sldId id="414" r:id="rId7"/>
    <p:sldId id="416" r:id="rId8"/>
    <p:sldId id="413" r:id="rId9"/>
    <p:sldId id="381" r:id="rId10"/>
    <p:sldId id="382" r:id="rId11"/>
    <p:sldId id="278" r:id="rId12"/>
    <p:sldId id="417" r:id="rId13"/>
    <p:sldId id="418" r:id="rId14"/>
  </p:sldIdLst>
  <p:sldSz cx="9144000" cy="5143500" type="screen16x9"/>
  <p:notesSz cx="6794500" cy="99314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root, Annemarie" initials="GA" lastIdx="1" clrIdx="0">
    <p:extLst/>
  </p:cmAuthor>
  <p:cmAuthor id="2" name="del Pozo, Maria" initials="dPM" lastIdx="3" clrIdx="1">
    <p:extLst>
      <p:ext uri="{19B8F6BF-5375-455C-9EA6-DF929625EA0E}">
        <p15:presenceInfo xmlns:p15="http://schemas.microsoft.com/office/powerpoint/2012/main" userId="del Pozo, Mari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41333"/>
    <a:srgbClr val="007463"/>
    <a:srgbClr val="81BF82"/>
    <a:srgbClr val="E5332A"/>
    <a:srgbClr val="AC5755"/>
    <a:srgbClr val="D16309"/>
    <a:srgbClr val="F686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1E4AEA4-8DFA-4A89-87EB-49C32662AFE0}" styleName="Estilo medio 2 - Énfasis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5268" autoAdjust="0"/>
  </p:normalViewPr>
  <p:slideViewPr>
    <p:cSldViewPr snapToGrid="0">
      <p:cViewPr varScale="1">
        <p:scale>
          <a:sx n="110" d="100"/>
          <a:sy n="110" d="100"/>
        </p:scale>
        <p:origin x="586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47" d="100"/>
          <a:sy n="47" d="100"/>
        </p:scale>
        <p:origin x="2792" y="6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024" cy="49712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47890" y="0"/>
            <a:ext cx="2945024" cy="49712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80529F-0187-4033-8639-F6C55DBFCD8B}" type="datetimeFigureOut">
              <a:rPr lang="en-GB" smtClean="0"/>
              <a:t>28/05/2019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34274"/>
            <a:ext cx="2945024" cy="49712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47890" y="9434274"/>
            <a:ext cx="2945024" cy="49712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D7B3CA-BCE4-41E0-B0EB-A7234D2C8C6A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492520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1" y="0"/>
            <a:ext cx="2944283" cy="496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48645" y="0"/>
            <a:ext cx="2944283" cy="496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87313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79450" y="4717415"/>
            <a:ext cx="5435600" cy="4469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1" y="9433106"/>
            <a:ext cx="2944283" cy="496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48645" y="9433106"/>
            <a:ext cx="2944283" cy="496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36590042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1AF25A-7C15-4237-B883-9F1EB4AA12A8}" type="slidenum">
              <a:rPr lang="nl-NL" smtClean="0"/>
              <a:t>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843424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1AF25A-7C15-4237-B883-9F1EB4AA12A8}" type="slidenum">
              <a:rPr lang="nl-NL" smtClean="0"/>
              <a:t>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522038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1AF25A-7C15-4237-B883-9F1EB4AA12A8}" type="slidenum">
              <a:rPr lang="nl-NL" smtClean="0"/>
              <a:t>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140497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1AF25A-7C15-4237-B883-9F1EB4AA12A8}" type="slidenum">
              <a:rPr lang="nl-NL" smtClean="0"/>
              <a:t>10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642590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1AF25A-7C15-4237-B883-9F1EB4AA12A8}" type="slidenum">
              <a:rPr lang="nl-NL" smtClean="0"/>
              <a:t>12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176777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1AF25A-7C15-4237-B883-9F1EB4AA12A8}" type="slidenum">
              <a:rPr lang="nl-NL" smtClean="0"/>
              <a:t>13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918885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tiff"/><Relationship Id="rId5" Type="http://schemas.openxmlformats.org/officeDocument/2006/relationships/image" Target="../media/image7.jpg"/><Relationship Id="rId4" Type="http://schemas.openxmlformats.org/officeDocument/2006/relationships/image" Target="../media/image6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941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17047-C597-4B34-8FEE-7A0D1EA692A4}" type="datetimeFigureOut">
              <a:rPr lang="en-US" smtClean="0"/>
              <a:t>5/28/2019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68E1A-8455-4611-8763-3FA1B747F6B6}" type="slidenum">
              <a:rPr lang="en-US" smtClean="0"/>
              <a:t>‹Nº›</a:t>
            </a:fld>
            <a:endParaRPr lang="en-US"/>
          </a:p>
        </p:txBody>
      </p:sp>
      <p:sp>
        <p:nvSpPr>
          <p:cNvPr id="10" name="Title 1"/>
          <p:cNvSpPr txBox="1">
            <a:spLocks/>
          </p:cNvSpPr>
          <p:nvPr userDrawn="1"/>
        </p:nvSpPr>
        <p:spPr>
          <a:xfrm>
            <a:off x="2602385" y="2572002"/>
            <a:ext cx="4678288" cy="56063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b="0" kern="1200" spc="6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550" dirty="0"/>
              <a:t>Climate Change Service</a:t>
            </a:r>
          </a:p>
        </p:txBody>
      </p:sp>
      <p:sp>
        <p:nvSpPr>
          <p:cNvPr id="11" name="Subtitle 2"/>
          <p:cNvSpPr>
            <a:spLocks noGrp="1"/>
          </p:cNvSpPr>
          <p:nvPr>
            <p:ph type="subTitle" idx="13"/>
          </p:nvPr>
        </p:nvSpPr>
        <p:spPr>
          <a:xfrm>
            <a:off x="2602385" y="3147814"/>
            <a:ext cx="4680520" cy="1152128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10242" name="Picture 2" descr="S:\F15015_Copernicus\3_Work\330_Work-in-process\SC4_BackgroundMat\PPT\item Copernicus\Icon-01.png"/>
          <p:cNvPicPr>
            <a:picLocks noChangeAspect="1" noChangeArrowheads="1"/>
          </p:cNvPicPr>
          <p:nvPr userDrawn="1"/>
        </p:nvPicPr>
        <p:blipFill rotWithShape="1"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-252536" y="1200704"/>
            <a:ext cx="3240360" cy="2716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3" y="4680600"/>
            <a:ext cx="769228" cy="2805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" name="Picture 2" descr="S:\F15015_Copernicus\3_Work\330_Work-in-process\SC4_BackgroundMat\PPT\item Copernicus\logo-ce-horizontal-en-negatif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8037" y="4650009"/>
            <a:ext cx="1145581" cy="300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/>
          <p:cNvPicPr>
            <a:picLocks noChangeAspect="1" noChangeArrowheads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18"/>
          <a:stretch/>
        </p:blipFill>
        <p:spPr bwMode="auto">
          <a:xfrm>
            <a:off x="7291388" y="-11267"/>
            <a:ext cx="1852613" cy="5161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/>
          <p:cNvSpPr txBox="1"/>
          <p:nvPr userDrawn="1"/>
        </p:nvSpPr>
        <p:spPr>
          <a:xfrm>
            <a:off x="621855" y="3536429"/>
            <a:ext cx="144016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100" b="0" dirty="0" err="1">
                <a:solidFill>
                  <a:schemeClr val="bg1"/>
                </a:solidFill>
              </a:rPr>
              <a:t>Climate</a:t>
            </a:r>
            <a:r>
              <a:rPr lang="es-ES" sz="1100" b="0" baseline="0" dirty="0">
                <a:solidFill>
                  <a:schemeClr val="bg1"/>
                </a:solidFill>
              </a:rPr>
              <a:t> </a:t>
            </a:r>
            <a:r>
              <a:rPr lang="es-ES" sz="1100" b="0" dirty="0" err="1">
                <a:solidFill>
                  <a:schemeClr val="bg1"/>
                </a:solidFill>
              </a:rPr>
              <a:t>Change</a:t>
            </a:r>
            <a:endParaRPr lang="en-US" sz="1100" b="0" dirty="0">
              <a:solidFill>
                <a:schemeClr val="bg1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6">
            <a:biLevel thresh="25000"/>
          </a:blip>
          <a:stretch>
            <a:fillRect/>
          </a:stretch>
        </p:blipFill>
        <p:spPr>
          <a:xfrm>
            <a:off x="2764650" y="4786009"/>
            <a:ext cx="857726" cy="147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9466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Title and Conten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oogle Shape;44;p4" descr="S:\F15015_Copernicus\3_Work\330_Work-in-process\SC4_BackgroundMat\Visual_ID\Photos\Climate_change_ThinkstockPhotos-147656737.jpg"/>
          <p:cNvPicPr preferRelativeResize="0"/>
          <p:nvPr/>
        </p:nvPicPr>
        <p:blipFill rotWithShape="1">
          <a:blip r:embed="rId2">
            <a:alphaModFix/>
          </a:blip>
          <a:srcRect b="-68"/>
          <a:stretch/>
        </p:blipFill>
        <p:spPr>
          <a:xfrm>
            <a:off x="0" y="-45910"/>
            <a:ext cx="2350852" cy="52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4"/>
          <p:cNvSpPr/>
          <p:nvPr/>
        </p:nvSpPr>
        <p:spPr>
          <a:xfrm>
            <a:off x="-108520" y="-53200"/>
            <a:ext cx="2483768" cy="5073222"/>
          </a:xfrm>
          <a:prstGeom prst="rect">
            <a:avLst/>
          </a:prstGeom>
          <a:gradFill>
            <a:gsLst>
              <a:gs pos="0">
                <a:srgbClr val="97B4E4">
                  <a:alpha val="0"/>
                </a:srgbClr>
              </a:gs>
              <a:gs pos="64000">
                <a:schemeClr val="lt1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" name="Google Shape;46;p4"/>
          <p:cNvSpPr/>
          <p:nvPr/>
        </p:nvSpPr>
        <p:spPr>
          <a:xfrm>
            <a:off x="0" y="-38100"/>
            <a:ext cx="2350852" cy="4842098"/>
          </a:xfrm>
          <a:prstGeom prst="rect">
            <a:avLst/>
          </a:prstGeom>
          <a:solidFill>
            <a:schemeClr val="lt1">
              <a:alpha val="4784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" name="Google Shape;47;p4"/>
          <p:cNvSpPr txBox="1">
            <a:spLocks noGrp="1"/>
          </p:cNvSpPr>
          <p:nvPr>
            <p:ph type="title"/>
          </p:nvPr>
        </p:nvSpPr>
        <p:spPr>
          <a:xfrm>
            <a:off x="867704" y="235007"/>
            <a:ext cx="7819096" cy="277539"/>
          </a:xfrm>
          <a:prstGeom prst="rect">
            <a:avLst/>
          </a:prstGeom>
          <a:solidFill>
            <a:srgbClr val="941333"/>
          </a:solidFill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8" name="Google Shape;48;p4"/>
          <p:cNvSpPr txBox="1">
            <a:spLocks noGrp="1"/>
          </p:cNvSpPr>
          <p:nvPr>
            <p:ph type="body" idx="1"/>
          </p:nvPr>
        </p:nvSpPr>
        <p:spPr>
          <a:xfrm>
            <a:off x="1387047" y="699542"/>
            <a:ext cx="7299753" cy="38230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9" name="Google Shape;49;p4"/>
          <p:cNvSpPr txBox="1">
            <a:spLocks noGrp="1"/>
          </p:cNvSpPr>
          <p:nvPr>
            <p:ph type="dt" idx="10"/>
          </p:nvPr>
        </p:nvSpPr>
        <p:spPr>
          <a:xfrm>
            <a:off x="457200" y="4876006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0" name="Google Shape;50;p4"/>
          <p:cNvSpPr txBox="1">
            <a:spLocks noGrp="1"/>
          </p:cNvSpPr>
          <p:nvPr>
            <p:ph type="ftr" idx="11"/>
          </p:nvPr>
        </p:nvSpPr>
        <p:spPr>
          <a:xfrm>
            <a:off x="3124200" y="4876006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" name="Google Shape;51;p4"/>
          <p:cNvSpPr txBox="1">
            <a:spLocks noGrp="1"/>
          </p:cNvSpPr>
          <p:nvPr>
            <p:ph type="sldNum" idx="12"/>
          </p:nvPr>
        </p:nvSpPr>
        <p:spPr>
          <a:xfrm>
            <a:off x="6553200" y="4876006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  <p:grpSp>
        <p:nvGrpSpPr>
          <p:cNvPr id="52" name="Google Shape;52;p4"/>
          <p:cNvGrpSpPr/>
          <p:nvPr/>
        </p:nvGrpSpPr>
        <p:grpSpPr>
          <a:xfrm>
            <a:off x="107504" y="20834"/>
            <a:ext cx="878633" cy="4929617"/>
            <a:chOff x="164975" y="20834"/>
            <a:chExt cx="878633" cy="4929617"/>
          </a:xfrm>
        </p:grpSpPr>
        <p:cxnSp>
          <p:nvCxnSpPr>
            <p:cNvPr id="53" name="Google Shape;53;p4"/>
            <p:cNvCxnSpPr/>
            <p:nvPr/>
          </p:nvCxnSpPr>
          <p:spPr>
            <a:xfrm>
              <a:off x="503610" y="1062019"/>
              <a:ext cx="0" cy="3888432"/>
            </a:xfrm>
            <a:prstGeom prst="straightConnector1">
              <a:avLst/>
            </a:prstGeom>
            <a:noFill/>
            <a:ln w="31750" cap="flat" cmpd="sng">
              <a:solidFill>
                <a:srgbClr val="941333">
                  <a:alpha val="80784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54" name="Google Shape;54;p4"/>
            <p:cNvSpPr txBox="1"/>
            <p:nvPr/>
          </p:nvSpPr>
          <p:spPr>
            <a:xfrm>
              <a:off x="164975" y="614834"/>
              <a:ext cx="878633" cy="4308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1100" b="0">
                  <a:solidFill>
                    <a:srgbClr val="941333"/>
                  </a:solidFill>
                  <a:latin typeface="Calibri"/>
                  <a:ea typeface="Calibri"/>
                  <a:cs typeface="Calibri"/>
                  <a:sym typeface="Calibri"/>
                </a:rPr>
                <a:t>Climate</a:t>
              </a:r>
              <a:endParaRPr sz="1100" b="0">
                <a:solidFill>
                  <a:srgbClr val="941333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1100" b="0">
                  <a:solidFill>
                    <a:srgbClr val="941333"/>
                  </a:solidFill>
                  <a:latin typeface="Calibri"/>
                  <a:ea typeface="Calibri"/>
                  <a:cs typeface="Calibri"/>
                  <a:sym typeface="Calibri"/>
                </a:rPr>
                <a:t>Change</a:t>
              </a:r>
              <a:endParaRPr sz="1100" b="0">
                <a:solidFill>
                  <a:srgbClr val="941333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55" name="Google Shape;55;p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75246" y="20834"/>
              <a:ext cx="662953" cy="684016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452535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 userDrawn="1"/>
        </p:nvGrpSpPr>
        <p:grpSpPr>
          <a:xfrm>
            <a:off x="0" y="-8194"/>
            <a:ext cx="2323579" cy="5195022"/>
            <a:chOff x="-2988840" y="-681190"/>
            <a:chExt cx="2323579" cy="5195022"/>
          </a:xfrm>
        </p:grpSpPr>
        <p:pic>
          <p:nvPicPr>
            <p:cNvPr id="19" name="Picture 2" descr="S:\F15015_Copernicus\3_Work\330_Work-in-process\SC4_BackgroundMat\Visual_ID\Photos\Climate_change_ThinkstockPhotos-147656737.jpg"/>
            <p:cNvPicPr>
              <a:picLocks noChangeAspect="1" noChangeArrowheads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-69"/>
            <a:stretch/>
          </p:blipFill>
          <p:spPr bwMode="auto">
            <a:xfrm>
              <a:off x="-2988840" y="-668610"/>
              <a:ext cx="2323578" cy="51810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Rectangle 19"/>
            <p:cNvSpPr/>
            <p:nvPr userDrawn="1"/>
          </p:nvSpPr>
          <p:spPr>
            <a:xfrm>
              <a:off x="-2978397" y="-681190"/>
              <a:ext cx="2313136" cy="5184799"/>
            </a:xfrm>
            <a:prstGeom prst="rect">
              <a:avLst/>
            </a:prstGeom>
            <a:gradFill>
              <a:gsLst>
                <a:gs pos="0">
                  <a:schemeClr val="accent1">
                    <a:tint val="66000"/>
                    <a:satMod val="160000"/>
                    <a:alpha val="0"/>
                  </a:schemeClr>
                </a:gs>
                <a:gs pos="64000">
                  <a:schemeClr val="bg1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Rectangle 20"/>
            <p:cNvSpPr/>
            <p:nvPr userDrawn="1"/>
          </p:nvSpPr>
          <p:spPr>
            <a:xfrm>
              <a:off x="-2988840" y="-667227"/>
              <a:ext cx="2323578" cy="5181059"/>
            </a:xfrm>
            <a:prstGeom prst="rect">
              <a:avLst/>
            </a:prstGeom>
            <a:solidFill>
              <a:schemeClr val="bg1">
                <a:alpha val="4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17047-C597-4B34-8FEE-7A0D1EA692A4}" type="datetimeFigureOut">
              <a:rPr lang="en-US" smtClean="0"/>
              <a:t>5/28/2019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68E1A-8455-4611-8763-3FA1B747F6B6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22" name="Title 1"/>
          <p:cNvSpPr>
            <a:spLocks noGrp="1"/>
          </p:cNvSpPr>
          <p:nvPr>
            <p:ph type="title" hasCustomPrompt="1"/>
          </p:nvPr>
        </p:nvSpPr>
        <p:spPr>
          <a:xfrm>
            <a:off x="867704" y="235007"/>
            <a:ext cx="7819096" cy="277539"/>
          </a:xfrm>
          <a:solidFill>
            <a:srgbClr val="941333"/>
          </a:solidFill>
        </p:spPr>
        <p:txBody>
          <a:bodyPr>
            <a:noAutofit/>
          </a:bodyPr>
          <a:lstStyle>
            <a:lvl1pPr algn="l">
              <a:defRPr sz="1800" b="0" spc="7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23" name="Group 22"/>
          <p:cNvGrpSpPr/>
          <p:nvPr userDrawn="1"/>
        </p:nvGrpSpPr>
        <p:grpSpPr>
          <a:xfrm>
            <a:off x="107504" y="20834"/>
            <a:ext cx="878633" cy="4929617"/>
            <a:chOff x="164975" y="20834"/>
            <a:chExt cx="878633" cy="4929617"/>
          </a:xfrm>
        </p:grpSpPr>
        <p:cxnSp>
          <p:nvCxnSpPr>
            <p:cNvPr id="24" name="Straight Connector 23"/>
            <p:cNvCxnSpPr/>
            <p:nvPr userDrawn="1"/>
          </p:nvCxnSpPr>
          <p:spPr>
            <a:xfrm>
              <a:off x="503610" y="1062019"/>
              <a:ext cx="0" cy="3888432"/>
            </a:xfrm>
            <a:prstGeom prst="line">
              <a:avLst/>
            </a:prstGeom>
            <a:ln w="31750">
              <a:solidFill>
                <a:srgbClr val="941333">
                  <a:alpha val="81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/>
            <p:cNvSpPr txBox="1"/>
            <p:nvPr userDrawn="1"/>
          </p:nvSpPr>
          <p:spPr>
            <a:xfrm>
              <a:off x="164975" y="614834"/>
              <a:ext cx="878633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100" b="0" dirty="0">
                  <a:solidFill>
                    <a:srgbClr val="941333"/>
                  </a:solidFill>
                </a:rPr>
                <a:t>Climate</a:t>
              </a:r>
            </a:p>
            <a:p>
              <a:r>
                <a:rPr lang="es-ES" sz="1100" b="0" dirty="0">
                  <a:solidFill>
                    <a:srgbClr val="941333"/>
                  </a:solidFill>
                </a:rPr>
                <a:t>Change</a:t>
              </a:r>
              <a:endParaRPr lang="en-US" sz="1100" b="0" dirty="0">
                <a:solidFill>
                  <a:srgbClr val="941333"/>
                </a:solidFill>
              </a:endParaRPr>
            </a:p>
          </p:txBody>
        </p:sp>
        <p:pic>
          <p:nvPicPr>
            <p:cNvPr id="26" name="Picture 2"/>
            <p:cNvPicPr>
              <a:picLocks noChangeAspect="1" noChangeArrowheads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175246" y="20834"/>
              <a:ext cx="662953" cy="6840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873226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457200" y="4876006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3124200" y="4876006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6553200" y="4876006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  <p:pic>
        <p:nvPicPr>
          <p:cNvPr id="15" name="Google Shape;15;p1" descr="Copernicus vecto def  Europe's eyes on Earth.eps"/>
          <p:cNvPicPr preferRelativeResize="0"/>
          <p:nvPr/>
        </p:nvPicPr>
        <p:blipFill rotWithShape="1">
          <a:blip r:embed="rId5">
            <a:alphaModFix/>
          </a:blip>
          <a:srcRect l="9770" t="24242" r="10775" b="21237"/>
          <a:stretch/>
        </p:blipFill>
        <p:spPr>
          <a:xfrm>
            <a:off x="6516216" y="4372197"/>
            <a:ext cx="889000" cy="431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1" descr="ECMWF_Master_Logo_CMYK_nostrap (1).eps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646046" y="4545844"/>
            <a:ext cx="1043109" cy="179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1" descr="logo-ce-horizontal-en-quadri.eps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292080" y="4427273"/>
            <a:ext cx="1090874" cy="287991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700" r:id="rId1"/>
    <p:sldLayoutId id="2147483708" r:id="rId2"/>
    <p:sldLayoutId id="2147483709" r:id="rId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gif"/><Relationship Id="rId5" Type="http://schemas.openxmlformats.org/officeDocument/2006/relationships/image" Target="../media/image24.png"/><Relationship Id="rId4" Type="http://schemas.openxmlformats.org/officeDocument/2006/relationships/image" Target="../media/image23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giss.nasa.gov/tools/panoply/download/" TargetMode="External"/><Relationship Id="rId3" Type="http://schemas.openxmlformats.org/officeDocument/2006/relationships/hyperlink" Target="https://cds.climate.copernicus.eu/#!/home" TargetMode="External"/><Relationship Id="rId7" Type="http://schemas.openxmlformats.org/officeDocument/2006/relationships/hyperlink" Target="https://confluence.ecmwf.int/display/CKB/Copernicus+Knowledge+Base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uls.climate.copernicus.eu/" TargetMode="External"/><Relationship Id="rId5" Type="http://schemas.openxmlformats.org/officeDocument/2006/relationships/hyperlink" Target="https://confluence.ecmwf.int/display/CUSF/forum" TargetMode="External"/><Relationship Id="rId10" Type="http://schemas.openxmlformats.org/officeDocument/2006/relationships/hyperlink" Target="https://github.com/daehon/ECCA2019training" TargetMode="External"/><Relationship Id="rId4" Type="http://schemas.openxmlformats.org/officeDocument/2006/relationships/hyperlink" Target="https://cds.climate.copernicus.eu/toolbox-editor/" TargetMode="External"/><Relationship Id="rId9" Type="http://schemas.openxmlformats.org/officeDocument/2006/relationships/hyperlink" Target="https://www.anaconda.com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16.jpe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eg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gif"/><Relationship Id="rId5" Type="http://schemas.openxmlformats.org/officeDocument/2006/relationships/image" Target="../media/image24.png"/><Relationship Id="rId4" Type="http://schemas.openxmlformats.org/officeDocument/2006/relationships/image" Target="../media/image2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ítulo 1">
            <a:extLst>
              <a:ext uri="{FF2B5EF4-FFF2-40B4-BE49-F238E27FC236}">
                <a16:creationId xmlns:a16="http://schemas.microsoft.com/office/drawing/2014/main" id="{5EB986B3-DBB5-4E0F-85A7-4ECCE57F912E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2610069" y="3393703"/>
            <a:ext cx="4680520" cy="115212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Resources provided by the Climate Data Store for adaptation to climate change</a:t>
            </a:r>
          </a:p>
          <a:p>
            <a:r>
              <a:rPr lang="en-US" dirty="0"/>
              <a:t>ECCA 2019</a:t>
            </a:r>
            <a:endParaRPr lang="en-GB" dirty="0"/>
          </a:p>
          <a:p>
            <a:r>
              <a:rPr lang="en-GB" dirty="0"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Jorge Paz</a:t>
            </a:r>
          </a:p>
          <a:p>
            <a:endParaRPr lang="en-GB" dirty="0">
              <a:latin typeface="Verdana" panose="020B060403050404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46528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Copernicus and other sources of climate data (II)</a:t>
            </a:r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E20AF1B3-9A6A-48AC-863C-D1D6502C45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6471543"/>
              </p:ext>
            </p:extLst>
          </p:nvPr>
        </p:nvGraphicFramePr>
        <p:xfrm>
          <a:off x="867702" y="586056"/>
          <a:ext cx="7819097" cy="4333532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1044225">
                  <a:extLst>
                    <a:ext uri="{9D8B030D-6E8A-4147-A177-3AD203B41FA5}">
                      <a16:colId xmlns:a16="http://schemas.microsoft.com/office/drawing/2014/main" val="3090424642"/>
                    </a:ext>
                  </a:extLst>
                </a:gridCol>
                <a:gridCol w="1659948">
                  <a:extLst>
                    <a:ext uri="{9D8B030D-6E8A-4147-A177-3AD203B41FA5}">
                      <a16:colId xmlns:a16="http://schemas.microsoft.com/office/drawing/2014/main" val="1414389709"/>
                    </a:ext>
                  </a:extLst>
                </a:gridCol>
                <a:gridCol w="1800225">
                  <a:extLst>
                    <a:ext uri="{9D8B030D-6E8A-4147-A177-3AD203B41FA5}">
                      <a16:colId xmlns:a16="http://schemas.microsoft.com/office/drawing/2014/main" val="474216254"/>
                    </a:ext>
                  </a:extLst>
                </a:gridCol>
                <a:gridCol w="3314699">
                  <a:extLst>
                    <a:ext uri="{9D8B030D-6E8A-4147-A177-3AD203B41FA5}">
                      <a16:colId xmlns:a16="http://schemas.microsoft.com/office/drawing/2014/main" val="1646904336"/>
                    </a:ext>
                  </a:extLst>
                </a:gridCol>
              </a:tblGrid>
              <a:tr h="100154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1100" noProof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2320" marR="4232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100" noProof="0" dirty="0">
                          <a:effectLst/>
                        </a:rPr>
                        <a:t>Copernicus Climate Change Service</a:t>
                      </a:r>
                      <a:endParaRPr lang="en-GB" sz="1100" noProof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2320" marR="4232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100" noProof="0">
                          <a:effectLst/>
                        </a:rPr>
                        <a:t>Visor de Escenarios de Cambio Climático  </a:t>
                      </a:r>
                      <a:endParaRPr lang="en-GB" sz="1100" noProof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2320" marR="4232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100" noProof="0" dirty="0" err="1">
                          <a:effectLst/>
                        </a:rPr>
                        <a:t>Escenarios</a:t>
                      </a:r>
                      <a:r>
                        <a:rPr lang="en-GB" sz="1100" noProof="0" dirty="0">
                          <a:effectLst/>
                        </a:rPr>
                        <a:t> </a:t>
                      </a:r>
                      <a:r>
                        <a:rPr lang="en-GB" sz="1100" noProof="0" dirty="0" err="1">
                          <a:effectLst/>
                        </a:rPr>
                        <a:t>proyectados</a:t>
                      </a:r>
                      <a:r>
                        <a:rPr lang="en-GB" sz="1100" noProof="0" dirty="0">
                          <a:effectLst/>
                        </a:rPr>
                        <a:t> de </a:t>
                      </a:r>
                      <a:r>
                        <a:rPr lang="en-GB" sz="1100" noProof="0" dirty="0" err="1">
                          <a:effectLst/>
                        </a:rPr>
                        <a:t>cambio</a:t>
                      </a:r>
                      <a:r>
                        <a:rPr lang="en-GB" sz="1100" noProof="0" dirty="0">
                          <a:effectLst/>
                        </a:rPr>
                        <a:t> </a:t>
                      </a:r>
                      <a:r>
                        <a:rPr lang="en-GB" sz="1100" noProof="0" dirty="0" err="1">
                          <a:effectLst/>
                        </a:rPr>
                        <a:t>climático</a:t>
                      </a:r>
                      <a:r>
                        <a:rPr lang="en-GB" sz="1100" noProof="0" dirty="0">
                          <a:effectLst/>
                        </a:rPr>
                        <a:t> </a:t>
                      </a:r>
                      <a:r>
                        <a:rPr lang="en-GB" sz="1100" noProof="0" dirty="0" err="1">
                          <a:effectLst/>
                        </a:rPr>
                        <a:t>en</a:t>
                      </a:r>
                      <a:r>
                        <a:rPr lang="en-GB" sz="1100" noProof="0" dirty="0">
                          <a:effectLst/>
                        </a:rPr>
                        <a:t> el País Vasco</a:t>
                      </a:r>
                      <a:endParaRPr lang="en-GB" sz="1100" noProof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2320" marR="42320" marT="0" marB="0"/>
                </a:tc>
                <a:extLst>
                  <a:ext uri="{0D108BD9-81ED-4DB2-BD59-A6C34878D82A}">
                    <a16:rowId xmlns:a16="http://schemas.microsoft.com/office/drawing/2014/main" val="3451442245"/>
                  </a:ext>
                </a:extLst>
              </a:tr>
              <a:tr h="82233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100" noProof="0">
                          <a:effectLst/>
                        </a:rPr>
                        <a:t>Maximun resolution for climate projections</a:t>
                      </a:r>
                      <a:endParaRPr lang="en-GB" sz="1100" noProof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2320" marR="4232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200" noProof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100*100 km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200" noProof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n-GB" sz="1200" noProof="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Cordex</a:t>
                      </a:r>
                      <a:r>
                        <a:rPr lang="en-GB" sz="1200" noProof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will be added soon 11*11 km)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200" noProof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11 km *11 km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200" b="1" noProof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 km*1km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76322630"/>
                  </a:ext>
                </a:extLst>
              </a:tr>
              <a:tr h="15678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100" noProof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Variables</a:t>
                      </a:r>
                    </a:p>
                  </a:txBody>
                  <a:tcPr marL="42320" marR="4232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200" b="1" noProof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Many</a:t>
                      </a:r>
                      <a:r>
                        <a:rPr lang="en-GB" sz="1200" noProof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. All those that are originally in CMIP5 (radiation, albedo, etc.)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200" noProof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Temperature, precipitation, wind and relative humidity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200" noProof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Reference evapotranspiration, precipitation, maximum temperature, minimum temperature, average temperatute.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7235408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100" noProof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Indicators</a:t>
                      </a:r>
                    </a:p>
                  </a:txBody>
                  <a:tcPr marL="42320" marR="4232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200" noProof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200" b="1" noProof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Yes</a:t>
                      </a:r>
                      <a:r>
                        <a:rPr lang="en-GB" sz="1200" noProof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. (percentiles, indexes, heatwaves, etc.)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200" noProof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 …now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537207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100" noProof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Procesing capacity</a:t>
                      </a:r>
                    </a:p>
                  </a:txBody>
                  <a:tcPr marL="42320" marR="4232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200" noProof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Yes. </a:t>
                      </a:r>
                      <a:r>
                        <a:rPr lang="en-GB" sz="1200" b="1" noProof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CDS </a:t>
                      </a:r>
                      <a:r>
                        <a:rPr lang="en-GB" sz="1200" b="1" noProof="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ToolBox</a:t>
                      </a:r>
                      <a:r>
                        <a:rPr lang="en-GB" sz="1200" b="1" noProof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200" noProof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based on Python allows to generate “tailor-made” maps, graphs, etc. 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200" noProof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No, but it has preconfigured charts and maps by selecting options (RCP, period of the year, etc.)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200" noProof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No, 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200" noProof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but it can be seen in a </a:t>
                      </a:r>
                      <a:r>
                        <a:rPr lang="en-GB" sz="1200" b="1" noProof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cartographic</a:t>
                      </a:r>
                      <a:r>
                        <a:rPr lang="en-GB" sz="1200" noProof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viewer with non climate data (administrative limits, vegetation, habitats, planning , etc.)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878586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100" noProof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Data format</a:t>
                      </a:r>
                    </a:p>
                  </a:txBody>
                  <a:tcPr marL="42320" marR="4232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200" noProof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netCDF / GRIB 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200" noProof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(procesable con python, panoply,etc.)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200" noProof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csv 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200" noProof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(Excel, etc.)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200" noProof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csv /ascii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200" noProof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(Excel, etc.)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51699119"/>
                  </a:ext>
                </a:extLst>
              </a:tr>
            </a:tbl>
          </a:graphicData>
        </a:graphic>
      </p:graphicFrame>
      <p:pic>
        <p:nvPicPr>
          <p:cNvPr id="12" name="Picture 2" descr="Resultado de imagen de adaptecca">
            <a:extLst>
              <a:ext uri="{FF2B5EF4-FFF2-40B4-BE49-F238E27FC236}">
                <a16:creationId xmlns:a16="http://schemas.microsoft.com/office/drawing/2014/main" id="{FC86DD14-187B-48AF-BDB2-6C08F07541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158" b="38505"/>
          <a:stretch/>
        </p:blipFill>
        <p:spPr bwMode="auto">
          <a:xfrm>
            <a:off x="4201279" y="1043152"/>
            <a:ext cx="1087165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Resultado de imagen de copernicus climate change service">
            <a:extLst>
              <a:ext uri="{FF2B5EF4-FFF2-40B4-BE49-F238E27FC236}">
                <a16:creationId xmlns:a16="http://schemas.microsoft.com/office/drawing/2014/main" id="{955D6534-D92A-4D87-AA1E-A323A4E4AD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4312" y="1046145"/>
            <a:ext cx="86113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 descr="Resultado de imagen de ihobe">
            <a:extLst>
              <a:ext uri="{FF2B5EF4-FFF2-40B4-BE49-F238E27FC236}">
                <a16:creationId xmlns:a16="http://schemas.microsoft.com/office/drawing/2014/main" id="{6F59A6B7-279A-403A-956B-922103E274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486" y="1043152"/>
            <a:ext cx="1609812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8" descr="Resultado de imagen de european flag">
            <a:extLst>
              <a:ext uri="{FF2B5EF4-FFF2-40B4-BE49-F238E27FC236}">
                <a16:creationId xmlns:a16="http://schemas.microsoft.com/office/drawing/2014/main" id="{D5ADC481-46CE-433A-91E8-511693C79A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7208" y="1046146"/>
            <a:ext cx="54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0" descr="Resultado de imagen de bandera espaÃ±a">
            <a:extLst>
              <a:ext uri="{FF2B5EF4-FFF2-40B4-BE49-F238E27FC236}">
                <a16:creationId xmlns:a16="http://schemas.microsoft.com/office/drawing/2014/main" id="{69354E00-A99E-4A9A-91C7-FE8B6E1597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7122" y="1046145"/>
            <a:ext cx="540636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2" descr="Resultado de imagen de pais vasco">
            <a:extLst>
              <a:ext uri="{FF2B5EF4-FFF2-40B4-BE49-F238E27FC236}">
                <a16:creationId xmlns:a16="http://schemas.microsoft.com/office/drawing/2014/main" id="{E96827E4-73D4-48AD-944C-E73250C81A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3708" y="1043152"/>
            <a:ext cx="642778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50932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0" dirty="0"/>
              <a:t>RESET: our first project with SIS data </a:t>
            </a:r>
          </a:p>
        </p:txBody>
      </p:sp>
      <p:sp>
        <p:nvSpPr>
          <p:cNvPr id="17" name="Marcador de contenido 2">
            <a:extLst>
              <a:ext uri="{FF2B5EF4-FFF2-40B4-BE49-F238E27FC236}">
                <a16:creationId xmlns:a16="http://schemas.microsoft.com/office/drawing/2014/main" id="{AEBA279D-F06B-4DDC-9773-F71B16A6FCFC}"/>
              </a:ext>
            </a:extLst>
          </p:cNvPr>
          <p:cNvSpPr txBox="1">
            <a:spLocks/>
          </p:cNvSpPr>
          <p:nvPr/>
        </p:nvSpPr>
        <p:spPr>
          <a:xfrm>
            <a:off x="867704" y="699542"/>
            <a:ext cx="7819096" cy="4351338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71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marL="457200" indent="-457200">
              <a:spcBef>
                <a:spcPct val="0"/>
              </a:spcBef>
              <a:buFont typeface="Arial" pitchFamily="34" charset="0"/>
              <a:buChar char="•"/>
              <a:defRPr sz="1400" b="1">
                <a:solidFill>
                  <a:srgbClr val="69321F"/>
                </a:solidFill>
                <a:latin typeface="Calibri" pitchFamily="34" charset="0"/>
                <a:ea typeface="ＭＳ Ｐゴシック" pitchFamily="34" charset="-128"/>
              </a:defRPr>
            </a:lvl1pPr>
            <a:lvl2pPr marL="1200150" lvl="1" indent="-457200">
              <a:spcBef>
                <a:spcPct val="0"/>
              </a:spcBef>
              <a:buFont typeface="Courier New" panose="02070309020205020404" pitchFamily="49" charset="0"/>
              <a:buChar char="o"/>
              <a:defRPr sz="1400">
                <a:solidFill>
                  <a:srgbClr val="69321F"/>
                </a:solidFill>
                <a:latin typeface="Calibri" pitchFamily="34" charset="0"/>
                <a:ea typeface="ＭＳ Ｐゴシック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000">
                <a:latin typeface="Calibri" pitchFamily="34" charset="0"/>
                <a:ea typeface="ＭＳ Ｐゴシック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>
                <a:latin typeface="Calibri" pitchFamily="34" charset="0"/>
                <a:ea typeface="ＭＳ Ｐゴシック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1600">
                <a:latin typeface="Calibri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1600">
                <a:latin typeface="Calibri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1600">
                <a:latin typeface="Calibri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1600">
                <a:latin typeface="Calibri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1600">
                <a:latin typeface="Calibri" pitchFamily="34" charset="0"/>
                <a:ea typeface="ＭＳ Ｐゴシック" pitchFamily="34" charset="-128"/>
              </a:defRPr>
            </a:lvl9pPr>
          </a:lstStyle>
          <a:p>
            <a:pPr marL="0" indent="0">
              <a:buNone/>
            </a:pPr>
            <a:r>
              <a:rPr lang="en-US" dirty="0"/>
              <a:t>Evaluation of the climate hazards for the Basque energy sector: An example of the combination of </a:t>
            </a:r>
            <a:r>
              <a:rPr lang="en-US" dirty="0" err="1"/>
              <a:t>differente</a:t>
            </a:r>
            <a:r>
              <a:rPr lang="en-US" dirty="0"/>
              <a:t> sources of climate information: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Most of the variables are coming from the “Basque scenarios”...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>
              <a:buFont typeface="Arial" pitchFamily="34" charset="0"/>
              <a:buChar char="•"/>
            </a:pPr>
            <a:r>
              <a:rPr lang="en-US" b="1" dirty="0"/>
              <a:t>… but data coming from the SIS are directly applicable (avoiding a lot or modelling):  </a:t>
            </a:r>
            <a:r>
              <a:rPr lang="en-US" dirty="0"/>
              <a:t>Relative humidity,  Wind potential, River flow and Radiation.</a:t>
            </a:r>
          </a:p>
          <a:p>
            <a:pPr lvl="2"/>
            <a:endParaRPr lang="en-GB" dirty="0"/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9FA9DE48-07A9-4F06-B4B5-0B53AD7E6E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0072" y="1713301"/>
            <a:ext cx="3172423" cy="1807273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15C80037-AFAA-4A7E-B09C-56E49AE5C8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7704" y="1713302"/>
            <a:ext cx="3165969" cy="1807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9873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Final messages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CE5293E3-6A6E-4DA6-8667-8F4CCE62EAA1}"/>
              </a:ext>
            </a:extLst>
          </p:cNvPr>
          <p:cNvSpPr/>
          <p:nvPr/>
        </p:nvSpPr>
        <p:spPr>
          <a:xfrm>
            <a:off x="867704" y="897500"/>
            <a:ext cx="7819096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Tx/>
              <a:buChar char="-"/>
            </a:pPr>
            <a:r>
              <a:rPr lang="en-GB" dirty="0">
                <a:latin typeface="Roboto Slab"/>
              </a:rPr>
              <a:t>Take a look at CDS as a source of climate information.</a:t>
            </a:r>
          </a:p>
          <a:p>
            <a:pPr marL="285750" indent="-285750" algn="just">
              <a:buFontTx/>
              <a:buChar char="-"/>
            </a:pPr>
            <a:r>
              <a:rPr lang="en-GB" dirty="0">
                <a:latin typeface="Roboto Slab"/>
              </a:rPr>
              <a:t>Stay tuned: more information is coming.</a:t>
            </a:r>
          </a:p>
          <a:p>
            <a:pPr marL="285750" indent="-285750" algn="just">
              <a:buFontTx/>
              <a:buChar char="-"/>
            </a:pPr>
            <a:r>
              <a:rPr lang="en-GB" dirty="0">
                <a:latin typeface="Roboto Slab"/>
              </a:rPr>
              <a:t>Choose the best strategy / technology: CDS Toolbox, API + local processing environment, etc.</a:t>
            </a:r>
          </a:p>
          <a:p>
            <a:pPr marL="285750" indent="-285750" algn="just">
              <a:buFontTx/>
              <a:buChar char="-"/>
            </a:pPr>
            <a:r>
              <a:rPr lang="en-GB" dirty="0">
                <a:latin typeface="Roboto Slab"/>
              </a:rPr>
              <a:t>C3S provide more than data: Read the doc (at CDS web, forum, but also at ECMWF, sectorial use cases, etc.)</a:t>
            </a:r>
          </a:p>
          <a:p>
            <a:endParaRPr lang="en-GB" dirty="0">
              <a:latin typeface="Roboto Slab"/>
            </a:endParaRPr>
          </a:p>
          <a:p>
            <a:endParaRPr lang="en-GB" dirty="0">
              <a:latin typeface="Roboto Slab"/>
            </a:endParaRPr>
          </a:p>
          <a:p>
            <a:pPr algn="just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740235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Additional information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CE5293E3-6A6E-4DA6-8667-8F4CCE62EAA1}"/>
              </a:ext>
            </a:extLst>
          </p:cNvPr>
          <p:cNvSpPr/>
          <p:nvPr/>
        </p:nvSpPr>
        <p:spPr>
          <a:xfrm>
            <a:off x="867704" y="897500"/>
            <a:ext cx="7819096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GB" dirty="0">
              <a:latin typeface="Roboto Slab"/>
            </a:endParaRPr>
          </a:p>
          <a:p>
            <a:r>
              <a:rPr lang="en-GB" b="1" u="sng" dirty="0">
                <a:latin typeface="Roboto Slab"/>
              </a:rPr>
              <a:t>Additional information: </a:t>
            </a:r>
          </a:p>
          <a:p>
            <a:r>
              <a:rPr lang="en-GB" dirty="0">
                <a:latin typeface="Roboto Slab"/>
              </a:rPr>
              <a:t>Copernicus Data Store: </a:t>
            </a:r>
            <a:r>
              <a:rPr lang="es-ES" dirty="0">
                <a:hlinkClick r:id="rId3"/>
              </a:rPr>
              <a:t>https://cds.climate.copernicus.eu/#!/home</a:t>
            </a:r>
            <a:endParaRPr lang="es-ES" dirty="0"/>
          </a:p>
          <a:p>
            <a:r>
              <a:rPr lang="es-ES" dirty="0"/>
              <a:t>CDS </a:t>
            </a:r>
            <a:r>
              <a:rPr lang="es-ES" dirty="0" err="1"/>
              <a:t>toolbox</a:t>
            </a:r>
            <a:r>
              <a:rPr lang="es-ES" dirty="0"/>
              <a:t>: </a:t>
            </a:r>
            <a:r>
              <a:rPr lang="es-ES" dirty="0">
                <a:hlinkClick r:id="rId4"/>
              </a:rPr>
              <a:t>https://cds.climate.copernicus.eu/toolbox-editor/</a:t>
            </a:r>
            <a:endParaRPr lang="es-ES" dirty="0"/>
          </a:p>
          <a:p>
            <a:r>
              <a:rPr lang="es-ES" dirty="0">
                <a:latin typeface="Roboto Slab"/>
              </a:rPr>
              <a:t>Copernicus User Support </a:t>
            </a:r>
            <a:r>
              <a:rPr lang="es-ES" dirty="0" err="1">
                <a:latin typeface="Roboto Slab"/>
              </a:rPr>
              <a:t>Forum</a:t>
            </a:r>
            <a:r>
              <a:rPr lang="es-ES" dirty="0">
                <a:latin typeface="Roboto Slab"/>
              </a:rPr>
              <a:t>: </a:t>
            </a:r>
            <a:r>
              <a:rPr lang="es-ES" dirty="0">
                <a:hlinkClick r:id="rId5"/>
              </a:rPr>
              <a:t>https://confluence.ecmwf.int/display/CUSF/forum</a:t>
            </a:r>
            <a:endParaRPr lang="es-ES" dirty="0"/>
          </a:p>
          <a:p>
            <a:r>
              <a:rPr lang="es-ES" dirty="0">
                <a:latin typeface="Roboto Slab"/>
              </a:rPr>
              <a:t>Copernicus User Learning </a:t>
            </a:r>
            <a:r>
              <a:rPr lang="es-ES" dirty="0" err="1">
                <a:latin typeface="Roboto Slab"/>
              </a:rPr>
              <a:t>Service</a:t>
            </a:r>
            <a:r>
              <a:rPr lang="es-ES" dirty="0">
                <a:latin typeface="Roboto Slab"/>
              </a:rPr>
              <a:t>: </a:t>
            </a:r>
            <a:r>
              <a:rPr lang="es-ES" dirty="0">
                <a:latin typeface="Roboto Slab"/>
                <a:hlinkClick r:id="rId6"/>
              </a:rPr>
              <a:t>https://uls.climate.copernicus.eu</a:t>
            </a:r>
            <a:endParaRPr lang="es-ES" dirty="0">
              <a:latin typeface="Roboto Slab"/>
            </a:endParaRPr>
          </a:p>
          <a:p>
            <a:r>
              <a:rPr lang="en-GB" dirty="0">
                <a:latin typeface="Roboto Slab"/>
              </a:rPr>
              <a:t>Copernicus at ECMWF: </a:t>
            </a:r>
            <a:r>
              <a:rPr lang="es-ES" dirty="0">
                <a:hlinkClick r:id="rId7"/>
              </a:rPr>
              <a:t>https://confluence.ecmwf.int/display/CKB/Copernicus+Knowledge+Base</a:t>
            </a:r>
            <a:endParaRPr lang="es-ES" dirty="0"/>
          </a:p>
          <a:p>
            <a:r>
              <a:rPr lang="es-ES" dirty="0" err="1">
                <a:latin typeface="Roboto Slab"/>
              </a:rPr>
              <a:t>Panoply</a:t>
            </a:r>
            <a:r>
              <a:rPr lang="es-ES" dirty="0">
                <a:latin typeface="Roboto Slab"/>
              </a:rPr>
              <a:t>: </a:t>
            </a:r>
            <a:r>
              <a:rPr lang="es-ES" dirty="0">
                <a:latin typeface="Roboto Slab"/>
                <a:hlinkClick r:id="rId8"/>
              </a:rPr>
              <a:t>https://www.giss.nasa.gov/tools/panoply/download/</a:t>
            </a:r>
            <a:endParaRPr lang="es-ES" dirty="0">
              <a:latin typeface="Roboto Slab"/>
            </a:endParaRPr>
          </a:p>
          <a:p>
            <a:r>
              <a:rPr lang="es-ES" dirty="0">
                <a:latin typeface="Roboto Slab"/>
              </a:rPr>
              <a:t>Anaconda: </a:t>
            </a:r>
            <a:r>
              <a:rPr lang="es-ES" dirty="0">
                <a:hlinkClick r:id="rId9"/>
              </a:rPr>
              <a:t>https://www.anaconda.com/</a:t>
            </a:r>
            <a:endParaRPr lang="es-ES" dirty="0"/>
          </a:p>
          <a:p>
            <a:r>
              <a:rPr lang="es-ES" dirty="0" err="1"/>
              <a:t>Code</a:t>
            </a:r>
            <a:r>
              <a:rPr lang="es-ES" dirty="0"/>
              <a:t>: </a:t>
            </a:r>
            <a:r>
              <a:rPr lang="es-ES" dirty="0">
                <a:hlinkClick r:id="rId10"/>
              </a:rPr>
              <a:t>https://github.com/daehon/ECCA2019training</a:t>
            </a:r>
            <a:endParaRPr lang="es-ES" dirty="0"/>
          </a:p>
          <a:p>
            <a:endParaRPr lang="en-GB" dirty="0">
              <a:latin typeface="Roboto Slab"/>
            </a:endParaRPr>
          </a:p>
          <a:p>
            <a:pPr algn="just"/>
            <a:endParaRPr lang="en-GB" dirty="0">
              <a:latin typeface="Roboto Slab"/>
            </a:endParaRPr>
          </a:p>
          <a:p>
            <a:pPr lvl="1" algn="ctr"/>
            <a:r>
              <a:rPr lang="en-GB" dirty="0">
                <a:latin typeface="Roboto Slab"/>
              </a:rPr>
              <a:t>Thank you!!!</a:t>
            </a:r>
          </a:p>
          <a:p>
            <a:pPr lvl="1" algn="ctr"/>
            <a:r>
              <a:rPr lang="en-GB" dirty="0">
                <a:latin typeface="Roboto Slab"/>
              </a:rPr>
              <a:t>Jorge Paz</a:t>
            </a:r>
          </a:p>
          <a:p>
            <a:pPr lvl="1" algn="ctr"/>
            <a:r>
              <a:rPr lang="en-GB" dirty="0">
                <a:latin typeface="Roboto Slab"/>
              </a:rPr>
              <a:t>jorge.paz@tecnalia.com</a:t>
            </a:r>
          </a:p>
          <a:p>
            <a:pPr algn="just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171461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75F5746-59BD-4BFF-88BD-BC28805D2B38}"/>
              </a:ext>
            </a:extLst>
          </p:cNvPr>
          <p:cNvSpPr txBox="1">
            <a:spLocks/>
          </p:cNvSpPr>
          <p:nvPr/>
        </p:nvSpPr>
        <p:spPr>
          <a:xfrm>
            <a:off x="867704" y="235007"/>
            <a:ext cx="7819096" cy="277539"/>
          </a:xfrm>
          <a:prstGeom prst="rect">
            <a:avLst/>
          </a:prstGeom>
          <a:solidFill>
            <a:srgbClr val="941333"/>
          </a:solidFill>
          <a:ln>
            <a:noFill/>
          </a:ln>
        </p:spPr>
        <p:txBody>
          <a:bodyPr spcFirstLastPara="1" wrap="square" lIns="91425" tIns="45700" rIns="91425" bIns="45700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dirty="0"/>
              <a:t>Introduction to Copernicus Climate Change Service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B55E4AAE-4F5E-47E1-9BBD-636FA679DB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Introduction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Copernicus </a:t>
            </a:r>
            <a:r>
              <a:rPr lang="es-ES" dirty="0" err="1"/>
              <a:t>Climate</a:t>
            </a:r>
            <a:r>
              <a:rPr lang="es-ES" dirty="0"/>
              <a:t> Change </a:t>
            </a:r>
            <a:r>
              <a:rPr lang="es-ES" dirty="0" err="1"/>
              <a:t>Service</a:t>
            </a:r>
            <a:endParaRPr lang="es-ES" dirty="0"/>
          </a:p>
        </p:txBody>
      </p:sp>
      <p:pic>
        <p:nvPicPr>
          <p:cNvPr id="1026" name="Picture 2" descr="The six thematic information services provided by the Copernicus Earth Observation Programme">
            <a:extLst>
              <a:ext uri="{FF2B5EF4-FFF2-40B4-BE49-F238E27FC236}">
                <a16:creationId xmlns:a16="http://schemas.microsoft.com/office/drawing/2014/main" id="{39AD9E28-8DE2-4AE9-ADAF-4B9F213EFE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2985" y="1581150"/>
            <a:ext cx="4963965" cy="2767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527CE39E-0A7F-473D-B699-BC35D6A4FA3E}"/>
              </a:ext>
            </a:extLst>
          </p:cNvPr>
          <p:cNvSpPr/>
          <p:nvPr/>
        </p:nvSpPr>
        <p:spPr>
          <a:xfrm>
            <a:off x="867704" y="1632633"/>
            <a:ext cx="2351746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/>
              <a:t>C3S is implemented by the European Centre for Medium-Range Weather Forecasts (ECMWF) on behalf of the European Commission. </a:t>
            </a:r>
          </a:p>
          <a:p>
            <a:pPr algn="just"/>
            <a:endParaRPr lang="en-US" dirty="0"/>
          </a:p>
          <a:p>
            <a:pPr algn="just"/>
            <a:r>
              <a:rPr lang="en-US" dirty="0"/>
              <a:t>In collaboration with 200 companies and </a:t>
            </a:r>
            <a:r>
              <a:rPr lang="en-US" dirty="0" err="1"/>
              <a:t>organisations</a:t>
            </a:r>
            <a:r>
              <a:rPr lang="en-US" dirty="0"/>
              <a:t> across Europe, </a:t>
            </a:r>
          </a:p>
          <a:p>
            <a:pPr algn="just"/>
            <a:endParaRPr lang="en-US" dirty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9E6BB47D-37AB-4AD4-8320-A1C6F35915BA}"/>
              </a:ext>
            </a:extLst>
          </p:cNvPr>
          <p:cNvSpPr/>
          <p:nvPr/>
        </p:nvSpPr>
        <p:spPr>
          <a:xfrm>
            <a:off x="867704" y="663952"/>
            <a:ext cx="7819095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>
                <a:latin typeface="Roboto Slab"/>
              </a:rPr>
              <a:t>The Copernicus Climate Change Service (C3S) is one of six thematic information services provided by the European Union’s Copernicus Earth Observation </a:t>
            </a:r>
            <a:r>
              <a:rPr lang="en-US" dirty="0" err="1">
                <a:latin typeface="Roboto Slab"/>
              </a:rPr>
              <a:t>Programme</a:t>
            </a:r>
            <a:r>
              <a:rPr lang="en-US" dirty="0">
                <a:latin typeface="Roboto Slab"/>
              </a:rPr>
              <a:t>. C3S supports society by providing </a:t>
            </a:r>
            <a:r>
              <a:rPr lang="en-US" b="1" dirty="0">
                <a:latin typeface="Roboto Slab"/>
              </a:rPr>
              <a:t>authoritative</a:t>
            </a:r>
            <a:r>
              <a:rPr lang="en-US" dirty="0">
                <a:latin typeface="Roboto Slab"/>
              </a:rPr>
              <a:t> information about the </a:t>
            </a:r>
            <a:r>
              <a:rPr lang="en-US" b="1" dirty="0">
                <a:latin typeface="Roboto Slab"/>
              </a:rPr>
              <a:t>past, present and future </a:t>
            </a:r>
            <a:r>
              <a:rPr lang="en-US" dirty="0">
                <a:latin typeface="Roboto Slab"/>
              </a:rPr>
              <a:t>climate in Europe and the rest of the World.</a:t>
            </a:r>
            <a:endParaRPr lang="es-ES" dirty="0">
              <a:latin typeface="Roboto Slab"/>
            </a:endParaRPr>
          </a:p>
          <a:p>
            <a:endParaRPr lang="en-US" dirty="0">
              <a:latin typeface="Roboto Slab"/>
            </a:endParaRP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4012209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75F5746-59BD-4BFF-88BD-BC28805D2B38}"/>
              </a:ext>
            </a:extLst>
          </p:cNvPr>
          <p:cNvSpPr txBox="1">
            <a:spLocks/>
          </p:cNvSpPr>
          <p:nvPr/>
        </p:nvSpPr>
        <p:spPr>
          <a:xfrm>
            <a:off x="867704" y="235007"/>
            <a:ext cx="7819096" cy="277539"/>
          </a:xfrm>
          <a:prstGeom prst="rect">
            <a:avLst/>
          </a:prstGeom>
          <a:solidFill>
            <a:srgbClr val="941333"/>
          </a:solidFill>
          <a:ln>
            <a:noFill/>
          </a:ln>
        </p:spPr>
        <p:txBody>
          <a:bodyPr spcFirstLastPara="1" wrap="square" lIns="91425" tIns="45700" rIns="91425" bIns="45700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dirty="0"/>
              <a:t>Introduction to Copernicus Climate Change Service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B55E4AAE-4F5E-47E1-9BBD-636FA679DB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Types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climate</a:t>
            </a:r>
            <a:r>
              <a:rPr lang="es-ES" dirty="0"/>
              <a:t> </a:t>
            </a:r>
            <a:r>
              <a:rPr lang="es-ES" dirty="0" err="1"/>
              <a:t>change</a:t>
            </a:r>
            <a:r>
              <a:rPr lang="es-ES" dirty="0"/>
              <a:t> </a:t>
            </a:r>
            <a:r>
              <a:rPr lang="es-ES" dirty="0" err="1"/>
              <a:t>information</a:t>
            </a:r>
            <a:r>
              <a:rPr lang="es-ES" dirty="0"/>
              <a:t> </a:t>
            </a:r>
            <a:r>
              <a:rPr lang="es-ES" dirty="0" err="1"/>
              <a:t>provided</a:t>
            </a:r>
            <a:r>
              <a:rPr lang="es-ES" dirty="0"/>
              <a:t> </a:t>
            </a:r>
            <a:r>
              <a:rPr lang="es-ES" dirty="0" err="1"/>
              <a:t>by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C3S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57DB7E7D-6C95-43C2-A45D-718996BB4F92}"/>
              </a:ext>
            </a:extLst>
          </p:cNvPr>
          <p:cNvSpPr/>
          <p:nvPr/>
        </p:nvSpPr>
        <p:spPr>
          <a:xfrm>
            <a:off x="867704" y="877955"/>
            <a:ext cx="7819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Climate information for different time horizons</a:t>
            </a:r>
            <a:endParaRPr lang="es-ES" dirty="0"/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81BE9F73-E7B2-4D7F-B724-7954E1F03405}"/>
              </a:ext>
            </a:extLst>
          </p:cNvPr>
          <p:cNvCxnSpPr/>
          <p:nvPr/>
        </p:nvCxnSpPr>
        <p:spPr>
          <a:xfrm flipH="1">
            <a:off x="915974" y="2554814"/>
            <a:ext cx="2278009" cy="0"/>
          </a:xfrm>
          <a:prstGeom prst="line">
            <a:avLst/>
          </a:prstGeom>
          <a:ln w="381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FEA78BBD-9C6E-46A1-B586-D2A0264A3880}"/>
              </a:ext>
            </a:extLst>
          </p:cNvPr>
          <p:cNvCxnSpPr>
            <a:cxnSpLocks/>
          </p:cNvCxnSpPr>
          <p:nvPr/>
        </p:nvCxnSpPr>
        <p:spPr>
          <a:xfrm>
            <a:off x="3277557" y="2554814"/>
            <a:ext cx="4982523" cy="0"/>
          </a:xfrm>
          <a:prstGeom prst="line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ángulo 13">
            <a:extLst>
              <a:ext uri="{FF2B5EF4-FFF2-40B4-BE49-F238E27FC236}">
                <a16:creationId xmlns:a16="http://schemas.microsoft.com/office/drawing/2014/main" id="{1AB3FA0D-BC70-4566-92D7-7983E074D853}"/>
              </a:ext>
            </a:extLst>
          </p:cNvPr>
          <p:cNvSpPr/>
          <p:nvPr/>
        </p:nvSpPr>
        <p:spPr>
          <a:xfrm>
            <a:off x="1135929" y="1901385"/>
            <a:ext cx="125370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Observations</a:t>
            </a:r>
            <a:endParaRPr lang="es-ES" dirty="0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BF93B1F9-A4AD-4B63-972A-92885A944C92}"/>
              </a:ext>
            </a:extLst>
          </p:cNvPr>
          <p:cNvSpPr/>
          <p:nvPr/>
        </p:nvSpPr>
        <p:spPr>
          <a:xfrm>
            <a:off x="1127856" y="2142806"/>
            <a:ext cx="125370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Reanalysis</a:t>
            </a:r>
            <a:endParaRPr lang="es-ES" dirty="0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F9D8C309-66E5-4A92-BF76-9F55407761CF}"/>
              </a:ext>
            </a:extLst>
          </p:cNvPr>
          <p:cNvSpPr/>
          <p:nvPr/>
        </p:nvSpPr>
        <p:spPr>
          <a:xfrm>
            <a:off x="4460250" y="1901385"/>
            <a:ext cx="125370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Seasonal forecast</a:t>
            </a:r>
            <a:endParaRPr lang="es-ES" dirty="0"/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FC25336D-BC2D-443E-BEE6-B6DF6F5CC04E}"/>
              </a:ext>
            </a:extLst>
          </p:cNvPr>
          <p:cNvSpPr/>
          <p:nvPr/>
        </p:nvSpPr>
        <p:spPr>
          <a:xfrm>
            <a:off x="6951512" y="1849267"/>
            <a:ext cx="125370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Long term projections</a:t>
            </a:r>
            <a:endParaRPr lang="es-ES" dirty="0"/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C21C9B57-5E02-462F-81E5-117613E57D8A}"/>
              </a:ext>
            </a:extLst>
          </p:cNvPr>
          <p:cNvSpPr/>
          <p:nvPr/>
        </p:nvSpPr>
        <p:spPr>
          <a:xfrm>
            <a:off x="2595841" y="2729879"/>
            <a:ext cx="125370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Today</a:t>
            </a:r>
            <a:endParaRPr lang="es-ES" dirty="0">
              <a:solidFill>
                <a:srgbClr val="FF0000"/>
              </a:solidFill>
            </a:endParaRPr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9951335D-B073-4A3B-83CB-EC37E0E50697}"/>
              </a:ext>
            </a:extLst>
          </p:cNvPr>
          <p:cNvSpPr/>
          <p:nvPr/>
        </p:nvSpPr>
        <p:spPr>
          <a:xfrm>
            <a:off x="4278337" y="2729879"/>
            <a:ext cx="125370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Months</a:t>
            </a:r>
            <a:endParaRPr lang="es-ES" dirty="0">
              <a:solidFill>
                <a:srgbClr val="FF0000"/>
              </a:solidFill>
            </a:endParaRPr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E45D4BBF-746D-40E7-BA27-BD70F9E951FF}"/>
              </a:ext>
            </a:extLst>
          </p:cNvPr>
          <p:cNvSpPr/>
          <p:nvPr/>
        </p:nvSpPr>
        <p:spPr>
          <a:xfrm>
            <a:off x="5637745" y="2729878"/>
            <a:ext cx="125370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Years</a:t>
            </a:r>
            <a:endParaRPr lang="es-ES" dirty="0">
              <a:solidFill>
                <a:srgbClr val="FF0000"/>
              </a:solidFill>
            </a:endParaRPr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A139CF29-DDF3-4D81-8376-82CA72851345}"/>
              </a:ext>
            </a:extLst>
          </p:cNvPr>
          <p:cNvSpPr/>
          <p:nvPr/>
        </p:nvSpPr>
        <p:spPr>
          <a:xfrm>
            <a:off x="7068370" y="2729878"/>
            <a:ext cx="125370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Decades</a:t>
            </a:r>
            <a:endParaRPr lang="es-E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44055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0154899E-3223-4934-8CE6-40B0A97DC1DD}"/>
              </a:ext>
            </a:extLst>
          </p:cNvPr>
          <p:cNvSpPr/>
          <p:nvPr/>
        </p:nvSpPr>
        <p:spPr>
          <a:xfrm>
            <a:off x="800048" y="759526"/>
            <a:ext cx="7886752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C3S provides data, tools and information that can help the private and public sectors deal with climate-related decision-making and planning. User-driven applications that make climate data accessible and relevant to their needs. </a:t>
            </a:r>
          </a:p>
          <a:p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Water management (river flow projections)</a:t>
            </a:r>
          </a:p>
          <a:p>
            <a:pPr marL="285750" indent="-285750">
              <a:buFontTx/>
              <a:buChar char="-"/>
            </a:pPr>
            <a:r>
              <a:rPr lang="en-US" dirty="0"/>
              <a:t>Agriculture and forestry</a:t>
            </a:r>
          </a:p>
          <a:p>
            <a:pPr marL="285750" indent="-285750">
              <a:buFontTx/>
              <a:buChar char="-"/>
            </a:pPr>
            <a:r>
              <a:rPr lang="en-US" dirty="0"/>
              <a:t>Insurance (Windstorms)</a:t>
            </a:r>
          </a:p>
          <a:p>
            <a:pPr marL="285750" indent="-285750">
              <a:buFontTx/>
              <a:buChar char="-"/>
            </a:pPr>
            <a:r>
              <a:rPr lang="en-US" dirty="0"/>
              <a:t>Energy (e.g. renewables potential)</a:t>
            </a:r>
          </a:p>
          <a:p>
            <a:pPr marL="285750" indent="-285750">
              <a:buFontTx/>
              <a:buChar char="-"/>
            </a:pPr>
            <a:r>
              <a:rPr lang="en-US" dirty="0"/>
              <a:t>Infrastructure (cities) </a:t>
            </a:r>
          </a:p>
          <a:p>
            <a:pPr marL="285750" indent="-285750">
              <a:buFontTx/>
              <a:buChar char="-"/>
            </a:pPr>
            <a:r>
              <a:rPr lang="en-US" dirty="0"/>
              <a:t>Health</a:t>
            </a:r>
          </a:p>
          <a:p>
            <a:pPr marL="285750" indent="-285750">
              <a:buFontTx/>
              <a:buChar char="-"/>
            </a:pPr>
            <a:r>
              <a:rPr lang="en-US" dirty="0"/>
              <a:t>Coastal areas</a:t>
            </a:r>
          </a:p>
          <a:p>
            <a:pPr marL="285750" indent="-285750">
              <a:buFontTx/>
              <a:buChar char="-"/>
            </a:pPr>
            <a:r>
              <a:rPr lang="en-US" dirty="0"/>
              <a:t>Transport (Sea) </a:t>
            </a:r>
          </a:p>
          <a:p>
            <a:pPr marL="285750" indent="-285750">
              <a:buFontTx/>
              <a:buChar char="-"/>
            </a:pPr>
            <a:r>
              <a:rPr lang="en-US" dirty="0"/>
              <a:t>Tourism</a:t>
            </a:r>
          </a:p>
          <a:p>
            <a:pPr marL="285750" indent="-285750">
              <a:buFontTx/>
              <a:buChar char="-"/>
            </a:pPr>
            <a:r>
              <a:rPr lang="en-US" dirty="0"/>
              <a:t>Etc.</a:t>
            </a:r>
            <a:endParaRPr lang="es-E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75F5746-59BD-4BFF-88BD-BC28805D2B38}"/>
              </a:ext>
            </a:extLst>
          </p:cNvPr>
          <p:cNvSpPr txBox="1">
            <a:spLocks/>
          </p:cNvSpPr>
          <p:nvPr/>
        </p:nvSpPr>
        <p:spPr>
          <a:xfrm>
            <a:off x="867704" y="235007"/>
            <a:ext cx="7819096" cy="277539"/>
          </a:xfrm>
          <a:prstGeom prst="rect">
            <a:avLst/>
          </a:prstGeom>
          <a:solidFill>
            <a:srgbClr val="941333"/>
          </a:solidFill>
          <a:ln>
            <a:noFill/>
          </a:ln>
        </p:spPr>
        <p:txBody>
          <a:bodyPr spcFirstLastPara="1" wrap="square" lIns="91425" tIns="45700" rIns="91425" bIns="45700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/>
              <a:t>Examples of cases</a:t>
            </a:r>
            <a:endParaRPr lang="en-GB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FB77EFB9-5F7A-42F1-A9DD-466774B5F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Sectorial information</a:t>
            </a:r>
            <a:endParaRPr lang="es-ES" dirty="0"/>
          </a:p>
        </p:txBody>
      </p:sp>
      <p:pic>
        <p:nvPicPr>
          <p:cNvPr id="3074" name="Picture 2" descr="ECEM demonstrator">
            <a:extLst>
              <a:ext uri="{FF2B5EF4-FFF2-40B4-BE49-F238E27FC236}">
                <a16:creationId xmlns:a16="http://schemas.microsoft.com/office/drawing/2014/main" id="{717A2606-0CB4-4419-9155-0FB8045F3B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7826" y="3117883"/>
            <a:ext cx="2030236" cy="1051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34A02ED9-6F4F-4773-8BD2-7DBD4902F2C3}"/>
              </a:ext>
            </a:extLst>
          </p:cNvPr>
          <p:cNvSpPr/>
          <p:nvPr/>
        </p:nvSpPr>
        <p:spPr>
          <a:xfrm>
            <a:off x="6028078" y="2729582"/>
            <a:ext cx="145905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u="sng" dirty="0"/>
              <a:t>Demonstrators</a:t>
            </a:r>
            <a:endParaRPr lang="es-ES" b="1" u="sng" dirty="0"/>
          </a:p>
        </p:txBody>
      </p:sp>
      <p:pic>
        <p:nvPicPr>
          <p:cNvPr id="3076" name="Picture 4" descr="Resultado de imagen de data base">
            <a:extLst>
              <a:ext uri="{FF2B5EF4-FFF2-40B4-BE49-F238E27FC236}">
                <a16:creationId xmlns:a16="http://schemas.microsoft.com/office/drawing/2014/main" id="{72CB4E99-F401-4607-B9B3-6F0A063562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2645" y="3233598"/>
            <a:ext cx="824892" cy="874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ángulo 14">
            <a:extLst>
              <a:ext uri="{FF2B5EF4-FFF2-40B4-BE49-F238E27FC236}">
                <a16:creationId xmlns:a16="http://schemas.microsoft.com/office/drawing/2014/main" id="{19791DE2-8264-4183-BA14-396D4D47D952}"/>
              </a:ext>
            </a:extLst>
          </p:cNvPr>
          <p:cNvSpPr/>
          <p:nvPr/>
        </p:nvSpPr>
        <p:spPr>
          <a:xfrm>
            <a:off x="8073604" y="2729581"/>
            <a:ext cx="57259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u="sng" dirty="0"/>
              <a:t>Data</a:t>
            </a:r>
            <a:endParaRPr lang="es-ES" b="1" u="sng" dirty="0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F075EC9E-8301-4629-8A2B-B9F2D4A70556}"/>
              </a:ext>
            </a:extLst>
          </p:cNvPr>
          <p:cNvSpPr/>
          <p:nvPr/>
        </p:nvSpPr>
        <p:spPr>
          <a:xfrm>
            <a:off x="3723355" y="2710378"/>
            <a:ext cx="163988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u="sng" dirty="0"/>
              <a:t>Ad-hoc Services</a:t>
            </a:r>
            <a:endParaRPr lang="es-ES" b="1" u="sng" dirty="0"/>
          </a:p>
        </p:txBody>
      </p:sp>
      <p:pic>
        <p:nvPicPr>
          <p:cNvPr id="3078" name="Picture 6" descr="https://climate.copernicus.eu/sites/default/files/2018-01/vortex%20infographic%20resized.png">
            <a:extLst>
              <a:ext uri="{FF2B5EF4-FFF2-40B4-BE49-F238E27FC236}">
                <a16:creationId xmlns:a16="http://schemas.microsoft.com/office/drawing/2014/main" id="{DAC896F1-C704-4981-867C-390E0FE07F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3355" y="3018155"/>
            <a:ext cx="1639888" cy="1266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47964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75F5746-59BD-4BFF-88BD-BC28805D2B38}"/>
              </a:ext>
            </a:extLst>
          </p:cNvPr>
          <p:cNvSpPr txBox="1">
            <a:spLocks/>
          </p:cNvSpPr>
          <p:nvPr/>
        </p:nvSpPr>
        <p:spPr>
          <a:xfrm>
            <a:off x="867704" y="235007"/>
            <a:ext cx="7819096" cy="277539"/>
          </a:xfrm>
          <a:prstGeom prst="rect">
            <a:avLst/>
          </a:prstGeom>
          <a:solidFill>
            <a:srgbClr val="941333"/>
          </a:solidFill>
          <a:ln>
            <a:noFill/>
          </a:ln>
        </p:spPr>
        <p:txBody>
          <a:bodyPr spcFirstLastPara="1" wrap="square" lIns="91425" tIns="45700" rIns="91425" bIns="45700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dirty="0"/>
              <a:t>Introduction to Copernicus Climate Change Service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B55E4AAE-4F5E-47E1-9BBD-636FA679DB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C3S Data Store (CDS)</a:t>
            </a:r>
          </a:p>
        </p:txBody>
      </p:sp>
      <p:pic>
        <p:nvPicPr>
          <p:cNvPr id="8194" name="Picture 2" descr="CDS concept">
            <a:extLst>
              <a:ext uri="{FF2B5EF4-FFF2-40B4-BE49-F238E27FC236}">
                <a16:creationId xmlns:a16="http://schemas.microsoft.com/office/drawing/2014/main" id="{F1CC8CDA-8A59-4ADF-BBA2-0EF38A7294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" y="670433"/>
            <a:ext cx="8595360" cy="4061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06065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C3S Climate Data Store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B8A8986C-E0F1-4681-ABAE-56860F483360}"/>
              </a:ext>
            </a:extLst>
          </p:cNvPr>
          <p:cNvSpPr/>
          <p:nvPr/>
        </p:nvSpPr>
        <p:spPr>
          <a:xfrm>
            <a:off x="1832905" y="765552"/>
            <a:ext cx="135364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b="1" dirty="0">
                <a:latin typeface="Roboto Slab"/>
              </a:rPr>
              <a:t>CDS </a:t>
            </a:r>
            <a:r>
              <a:rPr lang="es-ES" b="1" dirty="0" err="1">
                <a:latin typeface="Roboto Slab"/>
              </a:rPr>
              <a:t>Toolbox</a:t>
            </a:r>
            <a:endParaRPr lang="es-ES" b="1" dirty="0"/>
          </a:p>
        </p:txBody>
      </p:sp>
      <p:pic>
        <p:nvPicPr>
          <p:cNvPr id="6146" name="Picture 2" descr="https://cds.climate.copernicus.eu/sites/default/files/styles/cds_home_images/public/cdsapp/CDS_TOOLBOX_FRONTEND.jpg?itok=QR6KO6mj">
            <a:extLst>
              <a:ext uri="{FF2B5EF4-FFF2-40B4-BE49-F238E27FC236}">
                <a16:creationId xmlns:a16="http://schemas.microsoft.com/office/drawing/2014/main" id="{04341BE9-FD5C-4641-85C9-D36A154F87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704" y="1277600"/>
            <a:ext cx="2847130" cy="1294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ttps://cds.climate.copernicus.eu/sites/default/files/styles/cds_home_images/public/cdsapp/API_CDS_img.jpg?itok=8JeUOppp">
            <a:extLst>
              <a:ext uri="{FF2B5EF4-FFF2-40B4-BE49-F238E27FC236}">
                <a16:creationId xmlns:a16="http://schemas.microsoft.com/office/drawing/2014/main" id="{A37C69A9-7813-4CFE-8DA8-1D931DF176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1226" y="1241594"/>
            <a:ext cx="2562063" cy="1164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ángulo 17">
            <a:extLst>
              <a:ext uri="{FF2B5EF4-FFF2-40B4-BE49-F238E27FC236}">
                <a16:creationId xmlns:a16="http://schemas.microsoft.com/office/drawing/2014/main" id="{0DC5A091-2BDB-4919-B531-E31969560456}"/>
              </a:ext>
            </a:extLst>
          </p:cNvPr>
          <p:cNvSpPr/>
          <p:nvPr/>
        </p:nvSpPr>
        <p:spPr>
          <a:xfrm>
            <a:off x="6704463" y="765552"/>
            <a:ext cx="9102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b="1" dirty="0">
                <a:latin typeface="Roboto Slab"/>
              </a:rPr>
              <a:t>CDS API</a:t>
            </a:r>
            <a:endParaRPr lang="es-ES" b="1" dirty="0"/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873C3F5C-E00A-418E-9813-77975220B041}"/>
              </a:ext>
            </a:extLst>
          </p:cNvPr>
          <p:cNvSpPr/>
          <p:nvPr/>
        </p:nvSpPr>
        <p:spPr>
          <a:xfrm>
            <a:off x="1021943" y="2677810"/>
            <a:ext cx="3111734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dirty="0">
                <a:latin typeface="Roboto Slab"/>
              </a:rPr>
              <a:t>Integrated web environment ready to be used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dirty="0">
                <a:latin typeface="Roboto Slab"/>
              </a:rPr>
              <a:t>Great but limited capabilities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dirty="0">
                <a:latin typeface="Roboto Slab"/>
              </a:rPr>
              <a:t>Outputs: graphs and raw data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dirty="0">
                <a:latin typeface="Roboto Slab"/>
              </a:rPr>
              <a:t>Free computational resources provided by C3S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dirty="0">
                <a:latin typeface="Roboto Slab"/>
              </a:rPr>
              <a:t>Helpdesk and support (User Learning Service)</a:t>
            </a:r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29650FBE-7716-47E4-AFB0-7B98F78DEBA9}"/>
              </a:ext>
            </a:extLst>
          </p:cNvPr>
          <p:cNvSpPr/>
          <p:nvPr/>
        </p:nvSpPr>
        <p:spPr>
          <a:xfrm>
            <a:off x="5226050" y="2677810"/>
            <a:ext cx="3725324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dirty="0" err="1">
                <a:latin typeface="Roboto Slab"/>
              </a:rPr>
              <a:t>Only</a:t>
            </a:r>
            <a:r>
              <a:rPr lang="es-ES" dirty="0">
                <a:latin typeface="Roboto Slab"/>
              </a:rPr>
              <a:t> </a:t>
            </a:r>
            <a:r>
              <a:rPr lang="es-ES" dirty="0" err="1">
                <a:latin typeface="Roboto Slab"/>
              </a:rPr>
              <a:t>download</a:t>
            </a:r>
            <a:r>
              <a:rPr lang="es-ES" dirty="0">
                <a:latin typeface="Roboto Slab"/>
              </a:rPr>
              <a:t>. A </a:t>
            </a:r>
            <a:r>
              <a:rPr lang="es-ES" dirty="0" err="1">
                <a:latin typeface="Roboto Slab"/>
              </a:rPr>
              <a:t>working</a:t>
            </a:r>
            <a:r>
              <a:rPr lang="es-ES" dirty="0">
                <a:latin typeface="Roboto Slab"/>
              </a:rPr>
              <a:t> </a:t>
            </a:r>
            <a:r>
              <a:rPr lang="es-ES" dirty="0" err="1">
                <a:latin typeface="Roboto Slab"/>
              </a:rPr>
              <a:t>environment</a:t>
            </a:r>
            <a:r>
              <a:rPr lang="es-ES" dirty="0">
                <a:latin typeface="Roboto Slab"/>
              </a:rPr>
              <a:t> </a:t>
            </a:r>
            <a:r>
              <a:rPr lang="es-ES" dirty="0" err="1">
                <a:latin typeface="Roboto Slab"/>
              </a:rPr>
              <a:t>must</a:t>
            </a:r>
            <a:r>
              <a:rPr lang="es-ES" dirty="0">
                <a:latin typeface="Roboto Slab"/>
              </a:rPr>
              <a:t> be </a:t>
            </a:r>
            <a:r>
              <a:rPr lang="es-ES" dirty="0" err="1">
                <a:latin typeface="Roboto Slab"/>
              </a:rPr>
              <a:t>configured</a:t>
            </a:r>
            <a:r>
              <a:rPr lang="es-ES" dirty="0">
                <a:latin typeface="Roboto Slab"/>
              </a:rPr>
              <a:t> </a:t>
            </a:r>
            <a:r>
              <a:rPr lang="es-ES" dirty="0" err="1">
                <a:latin typeface="Roboto Slab"/>
              </a:rPr>
              <a:t>for</a:t>
            </a:r>
            <a:r>
              <a:rPr lang="es-ES" dirty="0">
                <a:latin typeface="Roboto Slab"/>
              </a:rPr>
              <a:t> data </a:t>
            </a:r>
            <a:r>
              <a:rPr lang="es-ES" dirty="0" err="1">
                <a:latin typeface="Roboto Slab"/>
              </a:rPr>
              <a:t>processing</a:t>
            </a:r>
            <a:r>
              <a:rPr lang="es-ES" dirty="0">
                <a:latin typeface="Roboto Slab"/>
              </a:rPr>
              <a:t>, </a:t>
            </a:r>
            <a:r>
              <a:rPr lang="es-ES" dirty="0" err="1">
                <a:latin typeface="Roboto Slab"/>
              </a:rPr>
              <a:t>visualization</a:t>
            </a:r>
            <a:r>
              <a:rPr lang="es-ES" dirty="0">
                <a:latin typeface="Roboto Slab"/>
              </a:rPr>
              <a:t>, etc.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dirty="0">
                <a:latin typeface="Roboto Slab"/>
              </a:rPr>
              <a:t>Can be </a:t>
            </a:r>
            <a:r>
              <a:rPr lang="es-ES" dirty="0" err="1">
                <a:latin typeface="Roboto Slab"/>
              </a:rPr>
              <a:t>integrated</a:t>
            </a:r>
            <a:r>
              <a:rPr lang="es-ES" dirty="0">
                <a:latin typeface="Roboto Slab"/>
              </a:rPr>
              <a:t> </a:t>
            </a:r>
            <a:r>
              <a:rPr lang="es-ES" dirty="0" err="1">
                <a:latin typeface="Roboto Slab"/>
              </a:rPr>
              <a:t>with</a:t>
            </a:r>
            <a:r>
              <a:rPr lang="es-ES" dirty="0">
                <a:latin typeface="Roboto Slab"/>
              </a:rPr>
              <a:t> </a:t>
            </a:r>
            <a:r>
              <a:rPr lang="es-ES" dirty="0" err="1">
                <a:latin typeface="Roboto Slab"/>
              </a:rPr>
              <a:t>other</a:t>
            </a:r>
            <a:r>
              <a:rPr lang="es-ES" dirty="0">
                <a:latin typeface="Roboto Slab"/>
              </a:rPr>
              <a:t> </a:t>
            </a:r>
            <a:r>
              <a:rPr lang="es-ES" dirty="0" err="1">
                <a:latin typeface="Roboto Slab"/>
              </a:rPr>
              <a:t>tools</a:t>
            </a:r>
            <a:endParaRPr lang="es-ES" dirty="0">
              <a:latin typeface="Roboto Slab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dirty="0" err="1">
                <a:latin typeface="Roboto Slab"/>
              </a:rPr>
              <a:t>Requires</a:t>
            </a:r>
            <a:r>
              <a:rPr lang="es-ES" dirty="0">
                <a:latin typeface="Roboto Slab"/>
              </a:rPr>
              <a:t> </a:t>
            </a:r>
            <a:r>
              <a:rPr lang="es-ES" dirty="0" err="1">
                <a:latin typeface="Roboto Slab"/>
              </a:rPr>
              <a:t>your</a:t>
            </a:r>
            <a:r>
              <a:rPr lang="es-ES" dirty="0">
                <a:latin typeface="Roboto Slab"/>
              </a:rPr>
              <a:t> </a:t>
            </a:r>
            <a:r>
              <a:rPr lang="es-ES" dirty="0" err="1">
                <a:latin typeface="Roboto Slab"/>
              </a:rPr>
              <a:t>own</a:t>
            </a:r>
            <a:r>
              <a:rPr lang="es-ES" dirty="0">
                <a:latin typeface="Roboto Slab"/>
              </a:rPr>
              <a:t> </a:t>
            </a:r>
            <a:r>
              <a:rPr lang="es-ES" dirty="0" err="1">
                <a:latin typeface="Roboto Slab"/>
              </a:rPr>
              <a:t>computational</a:t>
            </a:r>
            <a:r>
              <a:rPr lang="es-ES" dirty="0">
                <a:latin typeface="Roboto Slab"/>
              </a:rPr>
              <a:t> </a:t>
            </a:r>
            <a:r>
              <a:rPr lang="es-ES" dirty="0" err="1">
                <a:latin typeface="Roboto Slab"/>
              </a:rPr>
              <a:t>resources</a:t>
            </a:r>
            <a:endParaRPr lang="es-ES" dirty="0">
              <a:latin typeface="Roboto Slab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dirty="0">
                <a:latin typeface="Roboto Slab"/>
              </a:rPr>
              <a:t>DIY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ES" dirty="0">
              <a:latin typeface="Roboto Slab"/>
            </a:endParaRPr>
          </a:p>
        </p:txBody>
      </p:sp>
      <p:pic>
        <p:nvPicPr>
          <p:cNvPr id="6150" name="Picture 6" descr="Resultado de imagen de toolbox">
            <a:extLst>
              <a:ext uri="{FF2B5EF4-FFF2-40B4-BE49-F238E27FC236}">
                <a16:creationId xmlns:a16="http://schemas.microsoft.com/office/drawing/2014/main" id="{C2FFDE35-E7E6-40B4-8146-7C56FA7035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80"/>
          <a:stretch/>
        </p:blipFill>
        <p:spPr bwMode="auto">
          <a:xfrm>
            <a:off x="2723818" y="1136200"/>
            <a:ext cx="1807164" cy="1452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6" name="Picture 12" descr="Resultado de imagen de wooden toolbox">
            <a:extLst>
              <a:ext uri="{FF2B5EF4-FFF2-40B4-BE49-F238E27FC236}">
                <a16:creationId xmlns:a16="http://schemas.microsoft.com/office/drawing/2014/main" id="{65425591-78D6-436E-9ECF-2E54A6D893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7766" y="1136199"/>
            <a:ext cx="1353641" cy="1353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4" name="Picture 20" descr="Resultado de imagen de hammer">
            <a:extLst>
              <a:ext uri="{FF2B5EF4-FFF2-40B4-BE49-F238E27FC236}">
                <a16:creationId xmlns:a16="http://schemas.microsoft.com/office/drawing/2014/main" id="{6557DAB2-ED2A-4B54-853F-74B94710DF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727102">
            <a:off x="7951234" y="1086225"/>
            <a:ext cx="1353641" cy="1353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75929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Exercises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CE5293E3-6A6E-4DA6-8667-8F4CCE62EAA1}"/>
              </a:ext>
            </a:extLst>
          </p:cNvPr>
          <p:cNvSpPr/>
          <p:nvPr/>
        </p:nvSpPr>
        <p:spPr>
          <a:xfrm>
            <a:off x="966524" y="897500"/>
            <a:ext cx="7567875" cy="3754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+mj-lt"/>
              <a:buAutoNum type="arabicPeriod"/>
            </a:pPr>
            <a:r>
              <a:rPr lang="en-GB" dirty="0">
                <a:latin typeface="Roboto Slab"/>
              </a:rPr>
              <a:t>Data discover: Identification of a CMIP5 and download using the web portal</a:t>
            </a:r>
          </a:p>
          <a:p>
            <a:pPr marL="342900" indent="-342900" algn="just">
              <a:buFont typeface="+mj-lt"/>
              <a:buAutoNum type="arabicPeriod"/>
            </a:pPr>
            <a:endParaRPr lang="en-GB" dirty="0">
              <a:latin typeface="Roboto Slab"/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en-GB" dirty="0">
                <a:latin typeface="Roboto Slab"/>
              </a:rPr>
              <a:t>CDS API: Identification of ERA5 and downloading (loop)</a:t>
            </a:r>
          </a:p>
          <a:p>
            <a:pPr marL="342900" indent="-342900" algn="just">
              <a:buFont typeface="+mj-lt"/>
              <a:buAutoNum type="arabicPeriod"/>
            </a:pPr>
            <a:endParaRPr lang="en-GB" dirty="0">
              <a:latin typeface="Roboto Slab"/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en-GB" dirty="0">
                <a:latin typeface="Roboto Slab"/>
              </a:rPr>
              <a:t>Visualization with Panoply</a:t>
            </a:r>
          </a:p>
          <a:p>
            <a:pPr marL="342900" indent="-342900" algn="just">
              <a:buFont typeface="+mj-lt"/>
              <a:buAutoNum type="arabicPeriod"/>
            </a:pPr>
            <a:endParaRPr lang="en-GB" dirty="0">
              <a:latin typeface="Roboto Slab"/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en-GB" dirty="0">
                <a:latin typeface="Roboto Slab"/>
              </a:rPr>
              <a:t>CDS API: Download of several files</a:t>
            </a:r>
          </a:p>
          <a:p>
            <a:pPr marL="342900" indent="-342900" algn="just">
              <a:buFont typeface="+mj-lt"/>
              <a:buAutoNum type="arabicPeriod"/>
            </a:pPr>
            <a:endParaRPr lang="en-GB" dirty="0">
              <a:latin typeface="Roboto Slab"/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en-GB" dirty="0" err="1">
                <a:latin typeface="Roboto Slab"/>
              </a:rPr>
              <a:t>Climata</a:t>
            </a:r>
            <a:r>
              <a:rPr lang="en-GB" dirty="0">
                <a:latin typeface="Roboto Slab"/>
              </a:rPr>
              <a:t> data processing: plotting an </a:t>
            </a:r>
            <a:r>
              <a:rPr lang="en-GB" dirty="0" err="1">
                <a:latin typeface="Roboto Slab"/>
              </a:rPr>
              <a:t>netCDF</a:t>
            </a:r>
            <a:r>
              <a:rPr lang="en-GB" dirty="0">
                <a:latin typeface="Roboto Slab"/>
              </a:rPr>
              <a:t> file. </a:t>
            </a:r>
          </a:p>
          <a:p>
            <a:pPr marL="342900" indent="-342900" algn="just">
              <a:buFont typeface="+mj-lt"/>
              <a:buAutoNum type="arabicPeriod"/>
            </a:pPr>
            <a:endParaRPr lang="en-GB" dirty="0">
              <a:latin typeface="Roboto Slab"/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en-GB" dirty="0">
                <a:latin typeface="Roboto Slab"/>
              </a:rPr>
              <a:t>CDS Toolbox: data download</a:t>
            </a:r>
          </a:p>
          <a:p>
            <a:pPr marL="342900" indent="-342900" algn="just">
              <a:buFont typeface="+mj-lt"/>
              <a:buAutoNum type="arabicPeriod"/>
            </a:pPr>
            <a:endParaRPr lang="en-GB" dirty="0">
              <a:latin typeface="Roboto Slab"/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en-GB" dirty="0">
                <a:latin typeface="Roboto Slab"/>
              </a:rPr>
              <a:t>CDS Toolbox: plot a map</a:t>
            </a:r>
          </a:p>
          <a:p>
            <a:pPr marL="342900" indent="-342900" algn="just">
              <a:buFont typeface="+mj-lt"/>
              <a:buAutoNum type="arabicPeriod"/>
            </a:pPr>
            <a:endParaRPr lang="en-GB" dirty="0">
              <a:latin typeface="Roboto Slab"/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en-GB" dirty="0">
                <a:latin typeface="Roboto Slab"/>
              </a:rPr>
              <a:t>CDS Toolbox: geographical extension</a:t>
            </a:r>
          </a:p>
          <a:p>
            <a:pPr marL="342900" indent="-342900" algn="just">
              <a:buFont typeface="+mj-lt"/>
              <a:buAutoNum type="arabicPeriod"/>
            </a:pPr>
            <a:endParaRPr lang="en-GB" dirty="0">
              <a:latin typeface="Roboto Slab"/>
            </a:endParaRPr>
          </a:p>
          <a:p>
            <a:pPr algn="just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254397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75F5746-59BD-4BFF-88BD-BC28805D2B38}"/>
              </a:ext>
            </a:extLst>
          </p:cNvPr>
          <p:cNvSpPr txBox="1">
            <a:spLocks/>
          </p:cNvSpPr>
          <p:nvPr/>
        </p:nvSpPr>
        <p:spPr>
          <a:xfrm>
            <a:off x="867704" y="235007"/>
            <a:ext cx="7819096" cy="277539"/>
          </a:xfrm>
          <a:prstGeom prst="rect">
            <a:avLst/>
          </a:prstGeom>
          <a:solidFill>
            <a:srgbClr val="941333"/>
          </a:solidFill>
          <a:ln>
            <a:noFill/>
          </a:ln>
        </p:spPr>
        <p:txBody>
          <a:bodyPr spcFirstLastPara="1" wrap="square" lIns="91425" tIns="45700" rIns="91425" bIns="45700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/>
              <a:t>Examples of cases</a:t>
            </a:r>
            <a:endParaRPr lang="en-GB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FB77EFB9-5F7A-42F1-A9DD-466774B5F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contribution of SIS to climate change adaptation </a:t>
            </a:r>
            <a:r>
              <a:rPr lang="en-GB" dirty="0" err="1"/>
              <a:t>comunity</a:t>
            </a:r>
            <a:endParaRPr lang="es-ES" dirty="0"/>
          </a:p>
        </p:txBody>
      </p:sp>
      <p:pic>
        <p:nvPicPr>
          <p:cNvPr id="13" name="Picture 2" descr="Resultado de imagen de cascade of uncertainty climate change">
            <a:extLst>
              <a:ext uri="{FF2B5EF4-FFF2-40B4-BE49-F238E27FC236}">
                <a16:creationId xmlns:a16="http://schemas.microsoft.com/office/drawing/2014/main" id="{C6792D9D-A0D6-493A-AFA8-A943C90FEA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704" y="1152059"/>
            <a:ext cx="4021558" cy="2839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ángulo 15">
            <a:extLst>
              <a:ext uri="{FF2B5EF4-FFF2-40B4-BE49-F238E27FC236}">
                <a16:creationId xmlns:a16="http://schemas.microsoft.com/office/drawing/2014/main" id="{03DF8DF3-07F3-471B-BF5A-6A3ED47BDDE3}"/>
              </a:ext>
            </a:extLst>
          </p:cNvPr>
          <p:cNvSpPr/>
          <p:nvPr/>
        </p:nvSpPr>
        <p:spPr>
          <a:xfrm>
            <a:off x="5149498" y="2611356"/>
            <a:ext cx="34440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GB" b="1" u="sng" dirty="0">
                <a:solidFill>
                  <a:schemeClr val="accent6">
                    <a:lumMod val="75000"/>
                  </a:schemeClr>
                </a:solidFill>
                <a:latin typeface="Roboto Slab"/>
              </a:rPr>
              <a:t>Documentation, use cases, examples etc:</a:t>
            </a:r>
            <a:r>
              <a:rPr lang="en-GB" b="1" dirty="0">
                <a:solidFill>
                  <a:schemeClr val="accent6">
                    <a:lumMod val="75000"/>
                  </a:schemeClr>
                </a:solidFill>
                <a:latin typeface="Roboto Slab"/>
              </a:rPr>
              <a:t> </a:t>
            </a:r>
            <a:r>
              <a:rPr lang="en-GB" dirty="0">
                <a:solidFill>
                  <a:schemeClr val="tx1"/>
                </a:solidFill>
                <a:latin typeface="Roboto Slab"/>
              </a:rPr>
              <a:t>authoritative methodologies </a:t>
            </a:r>
            <a:endParaRPr lang="en-GB" dirty="0">
              <a:solidFill>
                <a:schemeClr val="tx1"/>
              </a:solidFill>
            </a:endParaRPr>
          </a:p>
        </p:txBody>
      </p:sp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E9C9EAFB-6272-4D34-8B5C-B4141CFB733D}"/>
              </a:ext>
            </a:extLst>
          </p:cNvPr>
          <p:cNvCxnSpPr>
            <a:cxnSpLocks/>
          </p:cNvCxnSpPr>
          <p:nvPr/>
        </p:nvCxnSpPr>
        <p:spPr>
          <a:xfrm flipH="1">
            <a:off x="4305357" y="2076450"/>
            <a:ext cx="767999" cy="6577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ángulo 17">
            <a:extLst>
              <a:ext uri="{FF2B5EF4-FFF2-40B4-BE49-F238E27FC236}">
                <a16:creationId xmlns:a16="http://schemas.microsoft.com/office/drawing/2014/main" id="{58AEBC63-B875-4E29-A33D-C474B799F709}"/>
              </a:ext>
            </a:extLst>
          </p:cNvPr>
          <p:cNvSpPr/>
          <p:nvPr/>
        </p:nvSpPr>
        <p:spPr>
          <a:xfrm>
            <a:off x="5149498" y="1814840"/>
            <a:ext cx="353730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GB" b="1" u="sng" dirty="0">
                <a:solidFill>
                  <a:schemeClr val="accent6">
                    <a:lumMod val="75000"/>
                  </a:schemeClr>
                </a:solidFill>
                <a:latin typeface="Roboto Slab"/>
              </a:rPr>
              <a:t>Observations</a:t>
            </a:r>
            <a:r>
              <a:rPr lang="en-GB" dirty="0">
                <a:latin typeface="Roboto Slab"/>
              </a:rPr>
              <a:t> and </a:t>
            </a:r>
            <a:r>
              <a:rPr lang="en-GB" b="1" u="sng" dirty="0">
                <a:solidFill>
                  <a:srgbClr val="00B050"/>
                </a:solidFill>
                <a:latin typeface="Roboto Slab"/>
              </a:rPr>
              <a:t>reanalysis</a:t>
            </a:r>
            <a:r>
              <a:rPr lang="en-GB" dirty="0">
                <a:latin typeface="Roboto Slab"/>
              </a:rPr>
              <a:t> for bias correction, statistical downscaling, baseline generation, etc. </a:t>
            </a:r>
            <a:endParaRPr lang="en-GB" dirty="0"/>
          </a:p>
        </p:txBody>
      </p:sp>
      <p:cxnSp>
        <p:nvCxnSpPr>
          <p:cNvPr id="19" name="Conector recto de flecha 18">
            <a:extLst>
              <a:ext uri="{FF2B5EF4-FFF2-40B4-BE49-F238E27FC236}">
                <a16:creationId xmlns:a16="http://schemas.microsoft.com/office/drawing/2014/main" id="{FC007A1A-3256-4CE7-BD76-43FC08529C88}"/>
              </a:ext>
            </a:extLst>
          </p:cNvPr>
          <p:cNvCxnSpPr>
            <a:cxnSpLocks/>
          </p:cNvCxnSpPr>
          <p:nvPr/>
        </p:nvCxnSpPr>
        <p:spPr>
          <a:xfrm flipH="1">
            <a:off x="4305357" y="1549400"/>
            <a:ext cx="583905" cy="10985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ángulo 21">
            <a:extLst>
              <a:ext uri="{FF2B5EF4-FFF2-40B4-BE49-F238E27FC236}">
                <a16:creationId xmlns:a16="http://schemas.microsoft.com/office/drawing/2014/main" id="{C4DFB781-9CE0-4AF7-B9E5-AB4606E51C96}"/>
              </a:ext>
            </a:extLst>
          </p:cNvPr>
          <p:cNvSpPr/>
          <p:nvPr/>
        </p:nvSpPr>
        <p:spPr>
          <a:xfrm>
            <a:off x="4889262" y="1306477"/>
            <a:ext cx="353730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GB" b="1" u="sng" dirty="0">
                <a:solidFill>
                  <a:srgbClr val="FF0000"/>
                </a:solidFill>
                <a:latin typeface="Roboto Slab"/>
              </a:rPr>
              <a:t>RCM</a:t>
            </a:r>
            <a:r>
              <a:rPr lang="en-GB" dirty="0">
                <a:latin typeface="Roboto Slab"/>
              </a:rPr>
              <a:t> outputs (“homogenized”)</a:t>
            </a:r>
            <a:endParaRPr lang="en-GB" dirty="0"/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id="{C38BC86B-CD39-4C65-BA68-27128E849C56}"/>
              </a:ext>
            </a:extLst>
          </p:cNvPr>
          <p:cNvSpPr/>
          <p:nvPr/>
        </p:nvSpPr>
        <p:spPr>
          <a:xfrm>
            <a:off x="4235212" y="909887"/>
            <a:ext cx="353730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GB" b="1" u="sng" dirty="0">
                <a:solidFill>
                  <a:schemeClr val="accent3">
                    <a:lumMod val="75000"/>
                  </a:schemeClr>
                </a:solidFill>
                <a:latin typeface="Roboto Slab"/>
              </a:rPr>
              <a:t>GCM</a:t>
            </a:r>
            <a:r>
              <a:rPr lang="en-GB" dirty="0">
                <a:solidFill>
                  <a:schemeClr val="accent3">
                    <a:lumMod val="75000"/>
                  </a:schemeClr>
                </a:solidFill>
                <a:latin typeface="Roboto Slab"/>
              </a:rPr>
              <a:t> </a:t>
            </a:r>
            <a:r>
              <a:rPr lang="en-GB" dirty="0">
                <a:solidFill>
                  <a:schemeClr val="tx1"/>
                </a:solidFill>
                <a:latin typeface="Roboto Slab"/>
              </a:rPr>
              <a:t>outputs (“homogenized”)</a:t>
            </a:r>
            <a:endParaRPr lang="en-GB" dirty="0">
              <a:solidFill>
                <a:schemeClr val="tx1"/>
              </a:solidFill>
            </a:endParaRPr>
          </a:p>
        </p:txBody>
      </p:sp>
      <p:cxnSp>
        <p:nvCxnSpPr>
          <p:cNvPr id="24" name="Conector recto de flecha 23">
            <a:extLst>
              <a:ext uri="{FF2B5EF4-FFF2-40B4-BE49-F238E27FC236}">
                <a16:creationId xmlns:a16="http://schemas.microsoft.com/office/drawing/2014/main" id="{380262B8-1A83-4C24-B63A-9ACC06AAEB56}"/>
              </a:ext>
            </a:extLst>
          </p:cNvPr>
          <p:cNvCxnSpPr>
            <a:cxnSpLocks/>
          </p:cNvCxnSpPr>
          <p:nvPr/>
        </p:nvCxnSpPr>
        <p:spPr>
          <a:xfrm flipH="1">
            <a:off x="4051477" y="1263650"/>
            <a:ext cx="330023" cy="10985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ctor recto de flecha 32">
            <a:extLst>
              <a:ext uri="{FF2B5EF4-FFF2-40B4-BE49-F238E27FC236}">
                <a16:creationId xmlns:a16="http://schemas.microsoft.com/office/drawing/2014/main" id="{C9D6C1F8-4B32-46CA-85F6-A91062257BE0}"/>
              </a:ext>
            </a:extLst>
          </p:cNvPr>
          <p:cNvCxnSpPr>
            <a:cxnSpLocks/>
          </p:cNvCxnSpPr>
          <p:nvPr/>
        </p:nvCxnSpPr>
        <p:spPr>
          <a:xfrm flipH="1">
            <a:off x="4457700" y="2734197"/>
            <a:ext cx="691799" cy="1559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ángulo 36">
            <a:extLst>
              <a:ext uri="{FF2B5EF4-FFF2-40B4-BE49-F238E27FC236}">
                <a16:creationId xmlns:a16="http://schemas.microsoft.com/office/drawing/2014/main" id="{43BE915A-3EDB-413A-A64E-82D514E380FD}"/>
              </a:ext>
            </a:extLst>
          </p:cNvPr>
          <p:cNvSpPr/>
          <p:nvPr/>
        </p:nvSpPr>
        <p:spPr>
          <a:xfrm>
            <a:off x="5149498" y="3238234"/>
            <a:ext cx="34440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GB" b="1" u="sng" dirty="0">
                <a:solidFill>
                  <a:schemeClr val="accent6">
                    <a:lumMod val="75000"/>
                  </a:schemeClr>
                </a:solidFill>
                <a:latin typeface="Roboto Slab"/>
              </a:rPr>
              <a:t>Sectorial indicators:</a:t>
            </a:r>
            <a:r>
              <a:rPr lang="en-GB" b="1" dirty="0">
                <a:solidFill>
                  <a:schemeClr val="accent6">
                    <a:lumMod val="75000"/>
                  </a:schemeClr>
                </a:solidFill>
                <a:latin typeface="Roboto Slab"/>
              </a:rPr>
              <a:t> </a:t>
            </a:r>
            <a:r>
              <a:rPr lang="en-GB" dirty="0">
                <a:solidFill>
                  <a:schemeClr val="tx1"/>
                </a:solidFill>
                <a:latin typeface="Roboto Slab"/>
              </a:rPr>
              <a:t>Free and authoritative “levels” of the cascade</a:t>
            </a:r>
            <a:endParaRPr lang="en-GB" dirty="0">
              <a:solidFill>
                <a:schemeClr val="tx1"/>
              </a:solidFill>
            </a:endParaRPr>
          </a:p>
        </p:txBody>
      </p:sp>
      <p:cxnSp>
        <p:nvCxnSpPr>
          <p:cNvPr id="39" name="Conector recto de flecha 38">
            <a:extLst>
              <a:ext uri="{FF2B5EF4-FFF2-40B4-BE49-F238E27FC236}">
                <a16:creationId xmlns:a16="http://schemas.microsoft.com/office/drawing/2014/main" id="{1EFC32C3-34BE-4BCF-BD86-5E3922CB4946}"/>
              </a:ext>
            </a:extLst>
          </p:cNvPr>
          <p:cNvCxnSpPr>
            <a:cxnSpLocks/>
          </p:cNvCxnSpPr>
          <p:nvPr/>
        </p:nvCxnSpPr>
        <p:spPr>
          <a:xfrm flipH="1" flipV="1">
            <a:off x="4572000" y="3110146"/>
            <a:ext cx="577498" cy="2526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EF8B9787-F148-418D-BDEF-FACC660CB043}"/>
              </a:ext>
            </a:extLst>
          </p:cNvPr>
          <p:cNvCxnSpPr/>
          <p:nvPr/>
        </p:nvCxnSpPr>
        <p:spPr>
          <a:xfrm>
            <a:off x="2188961" y="2362200"/>
            <a:ext cx="2192539" cy="0"/>
          </a:xfrm>
          <a:prstGeom prst="line">
            <a:avLst/>
          </a:prstGeom>
          <a:ln>
            <a:prstDash val="dashDot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6479084E-323C-4BFA-92E8-75D4057793A3}"/>
              </a:ext>
            </a:extLst>
          </p:cNvPr>
          <p:cNvCxnSpPr/>
          <p:nvPr/>
        </p:nvCxnSpPr>
        <p:spPr>
          <a:xfrm>
            <a:off x="2188961" y="2734197"/>
            <a:ext cx="2192539" cy="0"/>
          </a:xfrm>
          <a:prstGeom prst="line">
            <a:avLst/>
          </a:prstGeom>
          <a:ln>
            <a:prstDash val="dashDot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51842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Copernicus in the context of other sources of climate data (I)</a:t>
            </a:r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E20AF1B3-9A6A-48AC-863C-D1D6502C45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4856722"/>
              </p:ext>
            </p:extLst>
          </p:nvPr>
        </p:nvGraphicFramePr>
        <p:xfrm>
          <a:off x="867702" y="645968"/>
          <a:ext cx="8172389" cy="4478482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625818">
                  <a:extLst>
                    <a:ext uri="{9D8B030D-6E8A-4147-A177-3AD203B41FA5}">
                      <a16:colId xmlns:a16="http://schemas.microsoft.com/office/drawing/2014/main" val="3090424642"/>
                    </a:ext>
                  </a:extLst>
                </a:gridCol>
                <a:gridCol w="1813560">
                  <a:extLst>
                    <a:ext uri="{9D8B030D-6E8A-4147-A177-3AD203B41FA5}">
                      <a16:colId xmlns:a16="http://schemas.microsoft.com/office/drawing/2014/main" val="1414389709"/>
                    </a:ext>
                  </a:extLst>
                </a:gridCol>
                <a:gridCol w="2004060">
                  <a:extLst>
                    <a:ext uri="{9D8B030D-6E8A-4147-A177-3AD203B41FA5}">
                      <a16:colId xmlns:a16="http://schemas.microsoft.com/office/drawing/2014/main" val="474216254"/>
                    </a:ext>
                  </a:extLst>
                </a:gridCol>
                <a:gridCol w="3728951">
                  <a:extLst>
                    <a:ext uri="{9D8B030D-6E8A-4147-A177-3AD203B41FA5}">
                      <a16:colId xmlns:a16="http://schemas.microsoft.com/office/drawing/2014/main" val="1646904336"/>
                    </a:ext>
                  </a:extLst>
                </a:gridCol>
              </a:tblGrid>
              <a:tr h="89485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1100" noProof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2320" marR="4232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100" noProof="0" dirty="0">
                          <a:effectLst/>
                        </a:rPr>
                        <a:t>Copernicus Climate Change Service</a:t>
                      </a:r>
                      <a:endParaRPr lang="en-GB" sz="1100" noProof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2320" marR="4232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100" noProof="0" dirty="0">
                          <a:effectLst/>
                        </a:rPr>
                        <a:t>Visor de </a:t>
                      </a:r>
                      <a:r>
                        <a:rPr lang="en-GB" sz="1100" noProof="0" dirty="0" err="1">
                          <a:effectLst/>
                        </a:rPr>
                        <a:t>Escenarios</a:t>
                      </a:r>
                      <a:r>
                        <a:rPr lang="en-GB" sz="1100" noProof="0" dirty="0">
                          <a:effectLst/>
                        </a:rPr>
                        <a:t> de Cambio </a:t>
                      </a:r>
                      <a:r>
                        <a:rPr lang="en-GB" sz="1100" noProof="0" dirty="0" err="1">
                          <a:effectLst/>
                        </a:rPr>
                        <a:t>Climático</a:t>
                      </a:r>
                      <a:r>
                        <a:rPr lang="en-GB" sz="1100" noProof="0" dirty="0">
                          <a:effectLst/>
                        </a:rPr>
                        <a:t>  </a:t>
                      </a:r>
                      <a:endParaRPr lang="en-GB" sz="1100" noProof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2320" marR="4232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100" noProof="0" dirty="0" err="1">
                          <a:effectLst/>
                        </a:rPr>
                        <a:t>Escenarios</a:t>
                      </a:r>
                      <a:r>
                        <a:rPr lang="en-GB" sz="1100" noProof="0" dirty="0">
                          <a:effectLst/>
                        </a:rPr>
                        <a:t> </a:t>
                      </a:r>
                      <a:r>
                        <a:rPr lang="en-GB" sz="1100" noProof="0" dirty="0" err="1">
                          <a:effectLst/>
                        </a:rPr>
                        <a:t>proyectados</a:t>
                      </a:r>
                      <a:r>
                        <a:rPr lang="en-GB" sz="1100" noProof="0" dirty="0">
                          <a:effectLst/>
                        </a:rPr>
                        <a:t> de </a:t>
                      </a:r>
                      <a:r>
                        <a:rPr lang="en-GB" sz="1100" noProof="0" dirty="0" err="1">
                          <a:effectLst/>
                        </a:rPr>
                        <a:t>cambio</a:t>
                      </a:r>
                      <a:r>
                        <a:rPr lang="en-GB" sz="1100" noProof="0" dirty="0">
                          <a:effectLst/>
                        </a:rPr>
                        <a:t> </a:t>
                      </a:r>
                      <a:r>
                        <a:rPr lang="en-GB" sz="1100" noProof="0" dirty="0" err="1">
                          <a:effectLst/>
                        </a:rPr>
                        <a:t>climático</a:t>
                      </a:r>
                      <a:r>
                        <a:rPr lang="en-GB" sz="1100" noProof="0" dirty="0">
                          <a:effectLst/>
                        </a:rPr>
                        <a:t> </a:t>
                      </a:r>
                      <a:r>
                        <a:rPr lang="en-GB" sz="1100" noProof="0" dirty="0" err="1">
                          <a:effectLst/>
                        </a:rPr>
                        <a:t>en</a:t>
                      </a:r>
                      <a:r>
                        <a:rPr lang="en-GB" sz="1100" noProof="0" dirty="0">
                          <a:effectLst/>
                        </a:rPr>
                        <a:t> el País Vasco</a:t>
                      </a:r>
                      <a:endParaRPr lang="en-GB" sz="1100" noProof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2320" marR="42320" marT="0" marB="0"/>
                </a:tc>
                <a:extLst>
                  <a:ext uri="{0D108BD9-81ED-4DB2-BD59-A6C34878D82A}">
                    <a16:rowId xmlns:a16="http://schemas.microsoft.com/office/drawing/2014/main" val="3451442245"/>
                  </a:ext>
                </a:extLst>
              </a:tr>
              <a:tr h="358363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100" noProof="0">
                          <a:effectLst/>
                        </a:rPr>
                        <a:t>Data</a:t>
                      </a:r>
                      <a:endParaRPr lang="en-GB" sz="1100" noProof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2320" marR="42320" marT="0" marB="0"/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GB" sz="1100" b="1" u="sng" noProof="0" dirty="0">
                          <a:effectLst/>
                        </a:rPr>
                        <a:t>Reanalysis</a:t>
                      </a:r>
                    </a:p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GB" sz="1100" b="1" u="sng" noProof="0" dirty="0">
                          <a:effectLst/>
                        </a:rPr>
                        <a:t>Observations</a:t>
                      </a:r>
                    </a:p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GB" sz="1100" b="1" u="sng" noProof="0" dirty="0">
                          <a:effectLst/>
                        </a:rPr>
                        <a:t>Seasonal Forecasts</a:t>
                      </a:r>
                    </a:p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GB" sz="1100" b="1" u="sng" noProof="0" dirty="0">
                          <a:effectLst/>
                        </a:rPr>
                        <a:t>Sectorial indicators </a:t>
                      </a:r>
                      <a:r>
                        <a:rPr lang="en-GB" sz="1100" b="1" u="sng" noProof="0" dirty="0" err="1">
                          <a:effectLst/>
                        </a:rPr>
                        <a:t>sectoriales</a:t>
                      </a:r>
                      <a:r>
                        <a:rPr lang="en-GB" sz="1100" b="1" u="sng" noProof="0" dirty="0">
                          <a:effectLst/>
                        </a:rPr>
                        <a:t>: </a:t>
                      </a:r>
                      <a:r>
                        <a:rPr lang="en-GB" sz="1100" noProof="0" dirty="0">
                          <a:effectLst/>
                        </a:rPr>
                        <a:t>River flow, Wind Capacity Factor, etc. </a:t>
                      </a:r>
                    </a:p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GB" sz="1100" b="1" u="sng" noProof="0" dirty="0">
                          <a:effectLst/>
                        </a:rPr>
                        <a:t>Long term climate projections </a:t>
                      </a:r>
                      <a:r>
                        <a:rPr lang="en-GB" sz="1100" noProof="0" dirty="0">
                          <a:effectLst/>
                        </a:rPr>
                        <a:t>(CMIP5).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100" noProof="0" dirty="0">
                          <a:effectLst/>
                        </a:rPr>
                        <a:t> 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100" u="none" noProof="0" dirty="0">
                          <a:solidFill>
                            <a:schemeClr val="bg2">
                              <a:lumMod val="60000"/>
                              <a:lumOff val="40000"/>
                            </a:schemeClr>
                          </a:solidFill>
                          <a:effectLst/>
                        </a:rPr>
                        <a:t>New information is being added.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100" noProof="0" dirty="0">
                          <a:effectLst/>
                        </a:rPr>
                        <a:t> </a:t>
                      </a:r>
                      <a:endParaRPr lang="en-GB" sz="1100" noProof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2320" marR="42320" marT="0" marB="0"/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GB" sz="1100" b="1" u="sng" noProof="0" dirty="0">
                          <a:effectLst/>
                        </a:rPr>
                        <a:t>Specific observations </a:t>
                      </a:r>
                      <a:r>
                        <a:rPr lang="en-GB" sz="1100" noProof="0" dirty="0">
                          <a:effectLst/>
                        </a:rPr>
                        <a:t>(AEMET stations)</a:t>
                      </a:r>
                    </a:p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GB" sz="1100" b="1" u="sng" noProof="0" dirty="0">
                          <a:effectLst/>
                        </a:rPr>
                        <a:t>Grid observations </a:t>
                      </a:r>
                      <a:r>
                        <a:rPr lang="en-GB" sz="1100" noProof="0" dirty="0">
                          <a:effectLst/>
                        </a:rPr>
                        <a:t>(Spain011)</a:t>
                      </a:r>
                    </a:p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GB" sz="1100" b="1" u="sng" noProof="0" dirty="0">
                          <a:effectLst/>
                        </a:rPr>
                        <a:t>Grid projections, </a:t>
                      </a:r>
                      <a:r>
                        <a:rPr lang="en-GB" sz="1100" noProof="0" dirty="0">
                          <a:effectLst/>
                        </a:rPr>
                        <a:t>from the dynamic </a:t>
                      </a:r>
                      <a:r>
                        <a:rPr lang="en-GB" sz="1100" noProof="0" dirty="0" err="1">
                          <a:effectLst/>
                        </a:rPr>
                        <a:t>regionalizations</a:t>
                      </a:r>
                      <a:r>
                        <a:rPr lang="en-GB" sz="1100" noProof="0" dirty="0">
                          <a:effectLst/>
                        </a:rPr>
                        <a:t> generated in the international initiative Euro-CORDEX1</a:t>
                      </a:r>
                    </a:p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GB" sz="1100" b="1" u="sng" noProof="0" dirty="0">
                          <a:effectLst/>
                        </a:rPr>
                        <a:t>Point projections</a:t>
                      </a:r>
                      <a:r>
                        <a:rPr lang="en-GB" sz="1100" noProof="0" dirty="0">
                          <a:effectLst/>
                        </a:rPr>
                        <a:t>, obtained by applying statistical regionalization techniques to data from a series of locations in the AEMET network of stations.</a:t>
                      </a:r>
                    </a:p>
                  </a:txBody>
                  <a:tcPr marL="42320" marR="4232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100" noProof="0" dirty="0">
                          <a:effectLst/>
                        </a:rPr>
                        <a:t>A </a:t>
                      </a:r>
                      <a:r>
                        <a:rPr lang="en-GB" sz="1100" b="1" u="sng" noProof="0" dirty="0">
                          <a:effectLst/>
                        </a:rPr>
                        <a:t>climatic atlas </a:t>
                      </a:r>
                      <a:r>
                        <a:rPr lang="en-GB" sz="1100" noProof="0" dirty="0">
                          <a:effectLst/>
                        </a:rPr>
                        <a:t>(daily data of the period 1971-2015) of high spatial resolution (1km x 1km) of basic variables (precipitation, average temperatures, maximum temperature and minimum temperature):</a:t>
                      </a:r>
                    </a:p>
                    <a:p>
                      <a:pPr marL="266700" indent="-180975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100" noProof="0" dirty="0">
                          <a:effectLst/>
                        </a:rPr>
                        <a:t>1) Historical data of meteorological stations (daily basic variables)</a:t>
                      </a:r>
                    </a:p>
                    <a:p>
                      <a:pPr marL="266700" marR="0" indent="-180975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GB" sz="1100" b="0" i="0" u="none" strike="noStrike" cap="none" noProof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2) High resolution historical climatology of the Basque Autonomous Community (daily basic variables, 1km x 1km)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100" noProof="0" dirty="0">
                          <a:effectLst/>
                        </a:rPr>
                        <a:t> </a:t>
                      </a:r>
                      <a:r>
                        <a:rPr lang="en-GB" sz="1100" b="1" u="sng" noProof="0" dirty="0">
                          <a:effectLst/>
                        </a:rPr>
                        <a:t>Climate change scenarios </a:t>
                      </a:r>
                      <a:r>
                        <a:rPr lang="en-GB" sz="1100" noProof="0" dirty="0">
                          <a:effectLst/>
                        </a:rPr>
                        <a:t>for the 21st century (2011-2040, 2041-2070, 2071-2100), of high spatial resolution (1km x 1km) generated for the experiments RCP4.5 and RCP8.5, based on simulations carried out with RCMs in the framework of the Euro-CORDEX project:</a:t>
                      </a:r>
                    </a:p>
                    <a:p>
                      <a:pPr marL="266700" marR="0" indent="-180975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GB" sz="1100" b="0" i="0" u="none" strike="noStrike" cap="none" noProof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3) Euro-CORDEX projection data (daily basic variables, 12km x 12km)</a:t>
                      </a:r>
                    </a:p>
                    <a:p>
                      <a:pPr marL="266700" marR="0" indent="-180975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GB" sz="1100" b="0" i="0" u="none" strike="noStrike" cap="none" noProof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4) Indicators of Euro-CORDEX (12km x 12km)</a:t>
                      </a:r>
                    </a:p>
                    <a:p>
                      <a:pPr marL="266700" marR="0" indent="-180975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GB" sz="1100" b="0" i="0" u="none" strike="noStrike" cap="none" noProof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5) High resolution indicators of the Basque Country (1km x 1km)</a:t>
                      </a:r>
                    </a:p>
                  </a:txBody>
                  <a:tcPr marL="42320" marR="42320" marT="0" marB="0"/>
                </a:tc>
                <a:extLst>
                  <a:ext uri="{0D108BD9-81ED-4DB2-BD59-A6C34878D82A}">
                    <a16:rowId xmlns:a16="http://schemas.microsoft.com/office/drawing/2014/main" val="2076322630"/>
                  </a:ext>
                </a:extLst>
              </a:tr>
            </a:tbl>
          </a:graphicData>
        </a:graphic>
      </p:graphicFrame>
      <p:pic>
        <p:nvPicPr>
          <p:cNvPr id="2050" name="Picture 2" descr="Resultado de imagen de adaptecca">
            <a:extLst>
              <a:ext uri="{FF2B5EF4-FFF2-40B4-BE49-F238E27FC236}">
                <a16:creationId xmlns:a16="http://schemas.microsoft.com/office/drawing/2014/main" id="{DFCE5987-FCEA-427A-BAF5-3790C7EE37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158" b="38505"/>
          <a:stretch/>
        </p:blipFill>
        <p:spPr bwMode="auto">
          <a:xfrm>
            <a:off x="3915902" y="1006495"/>
            <a:ext cx="1087165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Resultado de imagen de copernicus climate change service">
            <a:extLst>
              <a:ext uri="{FF2B5EF4-FFF2-40B4-BE49-F238E27FC236}">
                <a16:creationId xmlns:a16="http://schemas.microsoft.com/office/drawing/2014/main" id="{003D53C5-C500-4A3E-B7BF-2A591206C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7272" y="1016935"/>
            <a:ext cx="86113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Resultado de imagen de ihobe">
            <a:extLst>
              <a:ext uri="{FF2B5EF4-FFF2-40B4-BE49-F238E27FC236}">
                <a16:creationId xmlns:a16="http://schemas.microsoft.com/office/drawing/2014/main" id="{85CC09A0-986A-4AD7-875F-286F43773E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6469" y="1016935"/>
            <a:ext cx="1609812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Resultado de imagen de european flag">
            <a:extLst>
              <a:ext uri="{FF2B5EF4-FFF2-40B4-BE49-F238E27FC236}">
                <a16:creationId xmlns:a16="http://schemas.microsoft.com/office/drawing/2014/main" id="{949A572D-29A6-4C21-80CF-85F4D7BDF5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0168" y="1016936"/>
            <a:ext cx="54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Resultado de imagen de bandera espaÃ±a">
            <a:extLst>
              <a:ext uri="{FF2B5EF4-FFF2-40B4-BE49-F238E27FC236}">
                <a16:creationId xmlns:a16="http://schemas.microsoft.com/office/drawing/2014/main" id="{0D9ADE38-C874-4B44-A7AD-C18FF9C357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1745" y="1009488"/>
            <a:ext cx="540636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Resultado de imagen de pais vasco">
            <a:extLst>
              <a:ext uri="{FF2B5EF4-FFF2-40B4-BE49-F238E27FC236}">
                <a16:creationId xmlns:a16="http://schemas.microsoft.com/office/drawing/2014/main" id="{5A5A73F5-23D3-476E-A5CE-2D3B89839A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3691" y="1016935"/>
            <a:ext cx="642778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9793296"/>
      </p:ext>
    </p:extLst>
  </p:cSld>
  <p:clrMapOvr>
    <a:masterClrMapping/>
  </p:clrMapOvr>
</p:sld>
</file>

<file path=ppt/theme/theme1.xml><?xml version="1.0" encoding="utf-8"?>
<a:theme xmlns:a="http://schemas.openxmlformats.org/drawingml/2006/main" name="Climate Chang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10174</TotalTime>
  <Words>1043</Words>
  <Application>Microsoft Office PowerPoint</Application>
  <PresentationFormat>Presentación en pantalla (16:9)</PresentationFormat>
  <Paragraphs>170</Paragraphs>
  <Slides>13</Slides>
  <Notes>6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13</vt:i4>
      </vt:variant>
    </vt:vector>
  </HeadingPairs>
  <TitlesOfParts>
    <vt:vector size="22" baseType="lpstr">
      <vt:lpstr>ＭＳ Ｐゴシック</vt:lpstr>
      <vt:lpstr>Arial</vt:lpstr>
      <vt:lpstr>Calibri</vt:lpstr>
      <vt:lpstr>Courier New</vt:lpstr>
      <vt:lpstr>Roboto Slab</vt:lpstr>
      <vt:lpstr>Symbol</vt:lpstr>
      <vt:lpstr>Times New Roman</vt:lpstr>
      <vt:lpstr>Verdana</vt:lpstr>
      <vt:lpstr>Climate Change</vt:lpstr>
      <vt:lpstr>Presentación de PowerPoint</vt:lpstr>
      <vt:lpstr>Introduction to Copernicus Climate Change Service</vt:lpstr>
      <vt:lpstr>Types of climate change information provided by the C3S</vt:lpstr>
      <vt:lpstr>Sectorial information</vt:lpstr>
      <vt:lpstr>C3S Data Store (CDS)</vt:lpstr>
      <vt:lpstr>C3S Climate Data Store</vt:lpstr>
      <vt:lpstr>Exercises</vt:lpstr>
      <vt:lpstr>The contribution of SIS to climate change adaptation comunity</vt:lpstr>
      <vt:lpstr>Copernicus in the context of other sources of climate data (I)</vt:lpstr>
      <vt:lpstr>Copernicus and other sources of climate data (II)</vt:lpstr>
      <vt:lpstr>RESET: our first project with SIS data </vt:lpstr>
      <vt:lpstr>Final messages</vt:lpstr>
      <vt:lpstr>Additional information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Groot, Annemarie</dc:creator>
  <cp:lastModifiedBy>Paz Jimenez, Jorge</cp:lastModifiedBy>
  <cp:revision>309</cp:revision>
  <cp:lastPrinted>2019-01-25T13:35:47Z</cp:lastPrinted>
  <dcterms:modified xsi:type="dcterms:W3CDTF">2019-05-28T09:28:31Z</dcterms:modified>
</cp:coreProperties>
</file>